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9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35C7-E361-4B2A-A8B7-BF4184B53861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4A8-0D3A-4F01-88C5-7AA22E1CB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35C7-E361-4B2A-A8B7-BF4184B53861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4A8-0D3A-4F01-88C5-7AA22E1CB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35C7-E361-4B2A-A8B7-BF4184B53861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4A8-0D3A-4F01-88C5-7AA22E1CB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C00000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35C7-E361-4B2A-A8B7-BF4184B53861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4A8-0D3A-4F01-88C5-7AA22E1CB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35C7-E361-4B2A-A8B7-BF4184B53861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4A8-0D3A-4F01-88C5-7AA22E1CB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35C7-E361-4B2A-A8B7-BF4184B53861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4A8-0D3A-4F01-88C5-7AA22E1CB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35C7-E361-4B2A-A8B7-BF4184B53861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4A8-0D3A-4F01-88C5-7AA22E1CB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35C7-E361-4B2A-A8B7-BF4184B53861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4A8-0D3A-4F01-88C5-7AA22E1CB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35C7-E361-4B2A-A8B7-BF4184B53861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4A8-0D3A-4F01-88C5-7AA22E1CB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35C7-E361-4B2A-A8B7-BF4184B53861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4A8-0D3A-4F01-88C5-7AA22E1CB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35C7-E361-4B2A-A8B7-BF4184B53861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4A8-0D3A-4F01-88C5-7AA22E1CB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35C7-E361-4B2A-A8B7-BF4184B53861}" type="datetimeFigureOut">
              <a:rPr lang="en-US" smtClean="0"/>
              <a:pPr/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404A8-0D3A-4F01-88C5-7AA22E1CB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Wide Latin" pitchFamily="18" charset="0"/>
              </a:rPr>
              <a:t>D</a:t>
            </a:r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Wide Latin" pitchFamily="18" charset="0"/>
              </a:rPr>
              <a:t>i</a:t>
            </a:r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Wide Latin" pitchFamily="18" charset="0"/>
              </a:rPr>
              <a:t>v</a:t>
            </a:r>
            <a:r>
              <a:rPr lang="en-US" sz="6000" dirty="0" smtClean="0">
                <a:solidFill>
                  <a:schemeClr val="accent5"/>
                </a:solidFill>
                <a:latin typeface="Wide Latin" pitchFamily="18" charset="0"/>
              </a:rPr>
              <a:t>e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Wide Latin" pitchFamily="18" charset="0"/>
              </a:rPr>
              <a:t>r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Wide Latin" pitchFamily="18" charset="0"/>
              </a:rPr>
              <a:t>s</a:t>
            </a:r>
            <a:r>
              <a:rPr lang="en-US" sz="6000" dirty="0" smtClean="0">
                <a:solidFill>
                  <a:schemeClr val="accent2"/>
                </a:solidFill>
                <a:latin typeface="Wide Latin" pitchFamily="18" charset="0"/>
              </a:rPr>
              <a:t>i</a:t>
            </a:r>
            <a:r>
              <a:rPr lang="en-US" sz="6000" dirty="0" smtClean="0">
                <a:solidFill>
                  <a:srgbClr val="00B050"/>
                </a:solidFill>
                <a:latin typeface="Wide Latin" pitchFamily="18" charset="0"/>
              </a:rPr>
              <a:t>t</a:t>
            </a:r>
            <a:r>
              <a:rPr lang="en-US" sz="6000" dirty="0" smtClean="0">
                <a:solidFill>
                  <a:srgbClr val="FFC000"/>
                </a:solidFill>
                <a:latin typeface="Wide Latin" pitchFamily="18" charset="0"/>
              </a:rPr>
              <a:t>y</a:t>
            </a:r>
            <a:endParaRPr lang="en-US" sz="6000" dirty="0">
              <a:solidFill>
                <a:srgbClr val="FFC000"/>
              </a:solidFill>
              <a:latin typeface="Wide Lati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00600"/>
            <a:ext cx="6400800" cy="1371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TCH 347 Social Studies Methods</a:t>
            </a:r>
          </a:p>
          <a:p>
            <a:r>
              <a:rPr lang="en-US" sz="2400" dirty="0" smtClean="0"/>
              <a:t>Shippensburg University</a:t>
            </a:r>
          </a:p>
          <a:p>
            <a:r>
              <a:rPr lang="en-US" sz="2400" dirty="0" smtClean="0"/>
              <a:t>Han Liu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133600" y="1981200"/>
            <a:ext cx="5257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Wide Latin" pitchFamily="18" charset="0"/>
              </a:rPr>
              <a:t>Diversity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2895600"/>
            <a:ext cx="39356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Diversity</a:t>
            </a:r>
            <a:endParaRPr lang="en-US" sz="3600" b="1" dirty="0">
              <a:ln w="19050">
                <a:solidFill>
                  <a:srgbClr val="FFFF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3733800"/>
            <a:ext cx="26853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Wide Latin" pitchFamily="18" charset="0"/>
              </a:rPr>
              <a:t>Diversity</a:t>
            </a:r>
            <a:endParaRPr lang="en-US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Mosaic </a:t>
            </a:r>
            <a:endParaRPr lang="en-US" dirty="0"/>
          </a:p>
        </p:txBody>
      </p:sp>
      <p:pic>
        <p:nvPicPr>
          <p:cNvPr id="22530" name="Picture 2" descr="http://www1.istockphoto.com/file_thumbview_approve/281142/2/istockphoto_281142_mosiac_t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828800"/>
            <a:ext cx="59944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American Identity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Traits of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Race</a:t>
            </a:r>
          </a:p>
          <a:p>
            <a:r>
              <a:rPr lang="en-US" dirty="0" smtClean="0"/>
              <a:t>Ethnicity</a:t>
            </a:r>
          </a:p>
          <a:p>
            <a:r>
              <a:rPr lang="en-US" dirty="0" smtClean="0"/>
              <a:t>National Origin</a:t>
            </a:r>
          </a:p>
          <a:p>
            <a:r>
              <a:rPr lang="en-US" dirty="0" smtClean="0"/>
              <a:t>Culture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Sex or sexual orientation</a:t>
            </a:r>
          </a:p>
          <a:p>
            <a:r>
              <a:rPr lang="en-US" dirty="0" smtClean="0"/>
              <a:t>Marital status</a:t>
            </a:r>
          </a:p>
          <a:p>
            <a:r>
              <a:rPr lang="en-US" dirty="0" smtClean="0"/>
              <a:t>Age</a:t>
            </a:r>
          </a:p>
          <a:p>
            <a:r>
              <a:rPr lang="en-US" dirty="0" smtClean="0"/>
              <a:t>Political beliefs</a:t>
            </a:r>
          </a:p>
          <a:p>
            <a:r>
              <a:rPr lang="en-US" dirty="0" smtClean="0"/>
              <a:t>Socioeconomic status</a:t>
            </a:r>
          </a:p>
          <a:p>
            <a:r>
              <a:rPr lang="en-US" dirty="0" smtClean="0"/>
              <a:t>Disabling conditions</a:t>
            </a:r>
          </a:p>
          <a:p>
            <a:r>
              <a:rPr lang="en-US" dirty="0" smtClean="0"/>
              <a:t>Vocational interests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1800" dirty="0" smtClean="0"/>
              <a:t>From Pennsylvania’s Code of professional Practice and Conduct for Educators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of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Ethnicity</a:t>
            </a:r>
          </a:p>
          <a:p>
            <a:r>
              <a:rPr lang="en-US" dirty="0" smtClean="0"/>
              <a:t>Race</a:t>
            </a:r>
          </a:p>
          <a:p>
            <a:r>
              <a:rPr lang="en-US" dirty="0" smtClean="0"/>
              <a:t>Socioeconomic status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Exceptionalities</a:t>
            </a:r>
          </a:p>
          <a:p>
            <a:r>
              <a:rPr lang="en-US" dirty="0" smtClean="0"/>
              <a:t>Language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Sexual orientation</a:t>
            </a:r>
          </a:p>
          <a:p>
            <a:r>
              <a:rPr lang="en-US" dirty="0" smtClean="0"/>
              <a:t>Geographic area</a:t>
            </a:r>
          </a:p>
          <a:p>
            <a:pPr algn="ctr">
              <a:buNone/>
            </a:pPr>
            <a:endParaRPr lang="en-US" sz="1700" dirty="0" smtClean="0"/>
          </a:p>
          <a:p>
            <a:pPr algn="ctr">
              <a:buNone/>
            </a:pPr>
            <a:r>
              <a:rPr lang="en-US" sz="1700" dirty="0" smtClean="0"/>
              <a:t>From the Conceptual Framework Standards of the College of Education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Create Supportive Educational Environments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Demonstrate </a:t>
            </a:r>
            <a:r>
              <a:rPr lang="en-US" u="sng" dirty="0" smtClean="0"/>
              <a:t>understanding</a:t>
            </a:r>
            <a:r>
              <a:rPr lang="en-US" dirty="0" smtClean="0"/>
              <a:t> of the differences in how students learn and know how to accommodate diversity</a:t>
            </a:r>
          </a:p>
          <a:p>
            <a:r>
              <a:rPr lang="en-US" u="sng" dirty="0" smtClean="0"/>
              <a:t>Accommodate</a:t>
            </a:r>
            <a:r>
              <a:rPr lang="en-US" dirty="0" smtClean="0"/>
              <a:t> diverse learning needs through informed decision-making that supports academic success for all students</a:t>
            </a:r>
          </a:p>
          <a:p>
            <a:r>
              <a:rPr lang="en-US" dirty="0" smtClean="0"/>
              <a:t>Show </a:t>
            </a:r>
            <a:r>
              <a:rPr lang="en-US" u="sng" dirty="0" smtClean="0"/>
              <a:t>respect</a:t>
            </a:r>
            <a:r>
              <a:rPr lang="en-US" dirty="0" smtClean="0"/>
              <a:t> for the diverse needs and talents of all learners and demonstrate commitment to helping them develop self-efficacy and achieve academic success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Melting Pot</a:t>
            </a:r>
            <a:endParaRPr lang="en-US" dirty="0"/>
          </a:p>
        </p:txBody>
      </p:sp>
      <p:pic>
        <p:nvPicPr>
          <p:cNvPr id="2050" name="Picture 2" descr="http://regentsprep.org/Regents/ushisgov/themes/immigration/melting_po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524000"/>
            <a:ext cx="4419600" cy="5023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Melting Pot</a:t>
            </a:r>
            <a:endParaRPr lang="en-US" dirty="0"/>
          </a:p>
        </p:txBody>
      </p:sp>
      <p:pic>
        <p:nvPicPr>
          <p:cNvPr id="1026" name="Picture 2" descr="http://www.vocabulary.com/Images/melting_p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7315200" cy="48719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Salad </a:t>
            </a:r>
            <a:endParaRPr lang="en-US" dirty="0"/>
          </a:p>
        </p:txBody>
      </p:sp>
      <p:pic>
        <p:nvPicPr>
          <p:cNvPr id="25602" name="Picture 2" descr="http://www.dkimages.com/discover/previews/972/90056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2600"/>
            <a:ext cx="5288081" cy="4632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Salad</a:t>
            </a:r>
            <a:endParaRPr lang="en-US" dirty="0"/>
          </a:p>
        </p:txBody>
      </p:sp>
      <p:pic>
        <p:nvPicPr>
          <p:cNvPr id="24578" name="Picture 2" descr="http://www.bestlifeonline.com/cms/uploads/1/Sal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62200"/>
            <a:ext cx="6029325" cy="2933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Mosaic</a:t>
            </a:r>
            <a:endParaRPr lang="en-US" dirty="0"/>
          </a:p>
        </p:txBody>
      </p:sp>
      <p:pic>
        <p:nvPicPr>
          <p:cNvPr id="23554" name="Picture 2" descr="http://grocs.dmc.dc.umich.edu/gallery/albums/buildingislam/Mu_ath_bin_Jabal_mosiac.siz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6715822" cy="4479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Coins design template</Template>
  <TotalTime>91</TotalTime>
  <Words>140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Diversity</vt:lpstr>
      <vt:lpstr>Traits of Diversity</vt:lpstr>
      <vt:lpstr>Traits of Diversity</vt:lpstr>
      <vt:lpstr>Create Supportive Educational Environments </vt:lpstr>
      <vt:lpstr>Melting Pot</vt:lpstr>
      <vt:lpstr>Melting Pot</vt:lpstr>
      <vt:lpstr>Salad </vt:lpstr>
      <vt:lpstr>Salad</vt:lpstr>
      <vt:lpstr>Mosaic</vt:lpstr>
      <vt:lpstr>Mosaic </vt:lpstr>
      <vt:lpstr>American Culture</vt:lpstr>
    </vt:vector>
  </TitlesOfParts>
  <Company>Shippensburg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</dc:title>
  <dc:creator>Han Liu</dc:creator>
  <cp:lastModifiedBy>Han Liu</cp:lastModifiedBy>
  <cp:revision>26</cp:revision>
  <dcterms:created xsi:type="dcterms:W3CDTF">2008-01-22T23:12:38Z</dcterms:created>
  <dcterms:modified xsi:type="dcterms:W3CDTF">2009-08-17T20:31:51Z</dcterms:modified>
</cp:coreProperties>
</file>