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7" r:id="rId4"/>
    <p:sldId id="268" r:id="rId5"/>
    <p:sldId id="266" r:id="rId6"/>
    <p:sldId id="267" r:id="rId7"/>
    <p:sldId id="269" r:id="rId8"/>
    <p:sldId id="270" r:id="rId9"/>
    <p:sldId id="271" r:id="rId10"/>
    <p:sldId id="272" r:id="rId11"/>
    <p:sldId id="273" r:id="rId12"/>
    <p:sldId id="274" r:id="rId13"/>
    <p:sldId id="275" r:id="rId14"/>
    <p:sldId id="284" r:id="rId15"/>
    <p:sldId id="283" r:id="rId16"/>
    <p:sldId id="279" r:id="rId17"/>
    <p:sldId id="276" r:id="rId18"/>
    <p:sldId id="278" r:id="rId19"/>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24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sz="24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sz="24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sz="2400" kern="1200">
        <a:solidFill>
          <a:schemeClr val="tx1"/>
        </a:solidFill>
        <a:latin typeface="Times New Roman" pitchFamily="18"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97" d="100"/>
          <a:sy n="97" d="100"/>
        </p:scale>
        <p:origin x="-114" y="-15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49CE40-CCB4-478C-8094-3283E2C8C1D9}" type="slidenum">
              <a:rPr lang="en-US" smtClean="0"/>
              <a:pPr/>
              <a:t>‹#›</a:t>
            </a:fld>
            <a:endParaRPr lang="en-US" dirty="0"/>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EDFE6AC-868C-4D44-9F52-8B6DAF57AF2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a:xfrm>
            <a:off x="2640597" y="6377459"/>
            <a:ext cx="3836404" cy="365125"/>
          </a:xfrm>
        </p:spPr>
        <p:txBody>
          <a:bodyPr/>
          <a:lstStyle/>
          <a:p>
            <a:endParaRPr lang="en-US" dirty="0"/>
          </a:p>
        </p:txBody>
      </p:sp>
      <p:sp>
        <p:nvSpPr>
          <p:cNvPr id="6" name="Slide Number Placeholder 5"/>
          <p:cNvSpPr>
            <a:spLocks noGrp="1"/>
          </p:cNvSpPr>
          <p:nvPr>
            <p:ph type="sldNum" sz="quarter" idx="12"/>
          </p:nvPr>
        </p:nvSpPr>
        <p:spPr/>
        <p:txBody>
          <a:bodyPr/>
          <a:lstStyle/>
          <a:p>
            <a:fld id="{96CA802B-F475-4897-A79B-F527C3EC7B98}"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C5CF14B-EDBC-4E02-AB26-01F5B026654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E7A4F88-61A0-42E2-AD2B-FE0CB346510C}"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47A4E7B-D533-4721-864B-41A287DC59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FD73CE6-5075-47A1-8E56-98278632DEF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0142B66-05C5-4B62-AC60-CCF1695A62D7}"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87972AC-677E-4B0E-8896-3345FB16B2F7}"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E83A88B-AAA8-4948-BB99-984C294538A2}" type="slidenum">
              <a:rPr lang="en-US" smtClean="0"/>
              <a:pPr/>
              <a:t>‹#›</a:t>
            </a:fld>
            <a:endParaRPr lang="en-US" dirty="0"/>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dirty="0"/>
          </a:p>
        </p:txBody>
      </p:sp>
      <p:sp>
        <p:nvSpPr>
          <p:cNvPr id="7" name="Slide Number Placeholder 6"/>
          <p:cNvSpPr>
            <a:spLocks noGrp="1"/>
          </p:cNvSpPr>
          <p:nvPr>
            <p:ph type="sldNum" sz="quarter" idx="12"/>
          </p:nvPr>
        </p:nvSpPr>
        <p:spPr>
          <a:xfrm>
            <a:off x="8339328" y="1170432"/>
            <a:ext cx="733864" cy="201168"/>
          </a:xfrm>
        </p:spPr>
        <p:txBody>
          <a:bodyPr/>
          <a:lstStyle/>
          <a:p>
            <a:fld id="{68458340-B030-4BBE-8BDB-54454666529D}"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DCB6A2A9-53E7-4292-A0AA-C371A9C04013}"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lnSpc>
          <a:spcPct val="150000"/>
        </a:lnSpc>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lnSpc>
          <a:spcPct val="150000"/>
        </a:lnSpc>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lnSpc>
          <a:spcPct val="150000"/>
        </a:lnSpc>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lnSpc>
          <a:spcPct val="150000"/>
        </a:lnSpc>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lnSpc>
          <a:spcPct val="150000"/>
        </a:lnSpc>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62000" y="1905000"/>
            <a:ext cx="7772400" cy="1143000"/>
          </a:xfrm>
        </p:spPr>
        <p:txBody>
          <a:bodyPr>
            <a:noAutofit/>
          </a:bodyPr>
          <a:lstStyle/>
          <a:p>
            <a:pPr algn="ctr"/>
            <a:r>
              <a:rPr lang="en-US" sz="4000" dirty="0" smtClean="0"/>
              <a:t>Diversity/Multiculturalism</a:t>
            </a:r>
            <a:br>
              <a:rPr lang="en-US" sz="4000" dirty="0" smtClean="0"/>
            </a:br>
            <a:r>
              <a:rPr lang="en-US" sz="4000" dirty="0" smtClean="0"/>
              <a:t>in the Classroom</a:t>
            </a:r>
            <a:endParaRPr lang="en-US" sz="4000" dirty="0"/>
          </a:p>
        </p:txBody>
      </p:sp>
      <p:sp>
        <p:nvSpPr>
          <p:cNvPr id="2051" name="Rectangle 3"/>
          <p:cNvSpPr>
            <a:spLocks noGrp="1" noChangeArrowheads="1"/>
          </p:cNvSpPr>
          <p:nvPr>
            <p:ph type="subTitle" idx="1"/>
          </p:nvPr>
        </p:nvSpPr>
        <p:spPr>
          <a:xfrm>
            <a:off x="457200" y="5181600"/>
            <a:ext cx="8534400" cy="1499616"/>
          </a:xfrm>
        </p:spPr>
        <p:txBody>
          <a:bodyPr>
            <a:normAutofit fontScale="62500" lnSpcReduction="20000"/>
          </a:bodyPr>
          <a:lstStyle/>
          <a:p>
            <a:pPr algn="ctr"/>
            <a:r>
              <a:rPr lang="en-US" sz="2800" b="1" dirty="0" smtClean="0"/>
              <a:t>TCH 347 Social Studies in the Elementary School</a:t>
            </a:r>
          </a:p>
          <a:p>
            <a:pPr algn="ctr"/>
            <a:endParaRPr lang="en-US" sz="500" dirty="0" smtClean="0"/>
          </a:p>
          <a:p>
            <a:pPr algn="ctr"/>
            <a:r>
              <a:rPr lang="en-US" sz="2400" dirty="0" smtClean="0"/>
              <a:t>Department of Teacher Education</a:t>
            </a:r>
          </a:p>
          <a:p>
            <a:pPr algn="ctr"/>
            <a:r>
              <a:rPr lang="en-US" sz="2400" dirty="0" smtClean="0"/>
              <a:t>Shippensburg University</a:t>
            </a:r>
          </a:p>
          <a:p>
            <a:pPr algn="ctr"/>
            <a:endParaRPr lang="en-US" sz="600" dirty="0" smtClean="0"/>
          </a:p>
          <a:p>
            <a:pPr algn="ctr"/>
            <a:r>
              <a:rPr lang="en-US" sz="2400" dirty="0" smtClean="0"/>
              <a:t>Han Liu, Ph. D.</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Autofit/>
          </a:bodyPr>
          <a:lstStyle/>
          <a:p>
            <a:r>
              <a:rPr lang="en-US" sz="2400" dirty="0"/>
              <a:t>Guideline-3</a:t>
            </a:r>
            <a:r>
              <a:rPr lang="en-US" sz="3200" dirty="0"/>
              <a:t/>
            </a:r>
            <a:br>
              <a:rPr lang="en-US" sz="3200" dirty="0"/>
            </a:br>
            <a:r>
              <a:rPr lang="en-US" sz="3200" dirty="0"/>
              <a:t>Multimedia</a:t>
            </a:r>
          </a:p>
        </p:txBody>
      </p:sp>
      <p:sp>
        <p:nvSpPr>
          <p:cNvPr id="18435" name="Rectangle 3"/>
          <p:cNvSpPr>
            <a:spLocks noGrp="1" noChangeArrowheads="1"/>
          </p:cNvSpPr>
          <p:nvPr>
            <p:ph idx="1"/>
          </p:nvPr>
        </p:nvSpPr>
        <p:spPr/>
        <p:txBody>
          <a:bodyPr/>
          <a:lstStyle/>
          <a:p>
            <a:r>
              <a:rPr lang="en-US" dirty="0"/>
              <a:t>Provide variation in the ways children acquire social studies information, think about it, and express what they are learning.</a:t>
            </a:r>
          </a:p>
          <a:p>
            <a:pPr lvl="2"/>
            <a:r>
              <a:rPr lang="en-US" dirty="0"/>
              <a:t>Graphs, charts</a:t>
            </a:r>
          </a:p>
          <a:p>
            <a:pPr lvl="2"/>
            <a:r>
              <a:rPr lang="en-US" dirty="0"/>
              <a:t>Dramatizing Underground Railroad</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oAutofit/>
          </a:bodyPr>
          <a:lstStyle/>
          <a:p>
            <a:r>
              <a:rPr lang="en-US" sz="2400" dirty="0"/>
              <a:t>Guideline-4</a:t>
            </a:r>
            <a:r>
              <a:rPr lang="en-US" sz="3200" dirty="0"/>
              <a:t/>
            </a:r>
            <a:br>
              <a:rPr lang="en-US" sz="3200" dirty="0"/>
            </a:br>
            <a:r>
              <a:rPr lang="en-US" sz="3200" dirty="0"/>
              <a:t>High Expectations for Learning </a:t>
            </a:r>
          </a:p>
        </p:txBody>
      </p:sp>
      <p:sp>
        <p:nvSpPr>
          <p:cNvPr id="19459" name="Rectangle 3"/>
          <p:cNvSpPr>
            <a:spLocks noGrp="1" noChangeArrowheads="1"/>
          </p:cNvSpPr>
          <p:nvPr>
            <p:ph idx="1"/>
          </p:nvPr>
        </p:nvSpPr>
        <p:spPr/>
        <p:txBody>
          <a:bodyPr/>
          <a:lstStyle/>
          <a:p>
            <a:r>
              <a:rPr lang="en-US" dirty="0"/>
              <a:t>Expect, assist, cajole all students to learn the social studies curriculum.</a:t>
            </a:r>
          </a:p>
          <a:p>
            <a:pPr lvl="2"/>
            <a:r>
              <a:rPr lang="en-US" dirty="0"/>
              <a:t>Call on girls as well as boys</a:t>
            </a:r>
          </a:p>
          <a:p>
            <a:pPr lvl="2"/>
            <a:r>
              <a:rPr lang="en-US" dirty="0"/>
              <a:t>Encourage limited-English-speaking children to use other activities to express themselves</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Autofit/>
          </a:bodyPr>
          <a:lstStyle/>
          <a:p>
            <a:r>
              <a:rPr lang="en-US" sz="2400" dirty="0"/>
              <a:t>Guideline-5</a:t>
            </a:r>
            <a:r>
              <a:rPr lang="en-US" sz="3200" dirty="0"/>
              <a:t/>
            </a:r>
            <a:br>
              <a:rPr lang="en-US" sz="3200" dirty="0"/>
            </a:br>
            <a:r>
              <a:rPr lang="en-US" sz="3200" dirty="0"/>
              <a:t>Multicultural Curriculum</a:t>
            </a:r>
          </a:p>
        </p:txBody>
      </p:sp>
      <p:sp>
        <p:nvSpPr>
          <p:cNvPr id="20483" name="Rectangle 3"/>
          <p:cNvSpPr>
            <a:spLocks noGrp="1" noChangeArrowheads="1"/>
          </p:cNvSpPr>
          <p:nvPr>
            <p:ph idx="1"/>
          </p:nvPr>
        </p:nvSpPr>
        <p:spPr/>
        <p:txBody>
          <a:bodyPr/>
          <a:lstStyle/>
          <a:p>
            <a:r>
              <a:rPr lang="en-US" dirty="0"/>
              <a:t>Help children understand concepts, events, issues, and historical figures from diverse viewpoints.</a:t>
            </a:r>
          </a:p>
          <a:p>
            <a:endParaRPr lang="en-US" dirty="0"/>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noAutofit/>
          </a:bodyPr>
          <a:lstStyle/>
          <a:p>
            <a:r>
              <a:rPr lang="en-US" sz="2400" dirty="0"/>
              <a:t>Guideline-6</a:t>
            </a:r>
            <a:r>
              <a:rPr lang="en-US" sz="3200" dirty="0"/>
              <a:t/>
            </a:r>
            <a:br>
              <a:rPr lang="en-US" sz="3200" dirty="0"/>
            </a:br>
            <a:r>
              <a:rPr lang="en-US" sz="3200" dirty="0"/>
              <a:t>Flexible Grouping</a:t>
            </a:r>
          </a:p>
        </p:txBody>
      </p:sp>
      <p:sp>
        <p:nvSpPr>
          <p:cNvPr id="21507" name="Rectangle 3"/>
          <p:cNvSpPr>
            <a:spLocks noGrp="1" noChangeArrowheads="1"/>
          </p:cNvSpPr>
          <p:nvPr>
            <p:ph idx="1"/>
          </p:nvPr>
        </p:nvSpPr>
        <p:spPr/>
        <p:txBody>
          <a:bodyPr/>
          <a:lstStyle/>
          <a:p>
            <a:r>
              <a:rPr lang="en-US" dirty="0"/>
              <a:t>Whole class group</a:t>
            </a:r>
          </a:p>
          <a:p>
            <a:r>
              <a:rPr lang="en-US" dirty="0"/>
              <a:t>Group on common interests</a:t>
            </a:r>
          </a:p>
          <a:p>
            <a:r>
              <a:rPr lang="en-US" dirty="0"/>
              <a:t>Group on special needs</a:t>
            </a:r>
          </a:p>
          <a:p>
            <a:r>
              <a:rPr lang="en-US" dirty="0"/>
              <a:t>Cooperative pairs</a:t>
            </a:r>
          </a:p>
          <a:p>
            <a:r>
              <a:rPr lang="en-US" dirty="0"/>
              <a:t>Peer-tutoring pairs</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dirty="0"/>
              <a:t>Sexual Orientation</a:t>
            </a:r>
          </a:p>
        </p:txBody>
      </p:sp>
      <p:sp>
        <p:nvSpPr>
          <p:cNvPr id="34819" name="Rectangle 3"/>
          <p:cNvSpPr>
            <a:spLocks noGrp="1" noChangeArrowheads="1"/>
          </p:cNvSpPr>
          <p:nvPr>
            <p:ph idx="1"/>
          </p:nvPr>
        </p:nvSpPr>
        <p:spPr/>
        <p:txBody>
          <a:bodyPr>
            <a:normAutofit fontScale="85000" lnSpcReduction="10000"/>
          </a:bodyPr>
          <a:lstStyle/>
          <a:p>
            <a:r>
              <a:rPr lang="en-US" sz="2800" dirty="0"/>
              <a:t>First step, teachers need to acknowledge that differences in sexual orientation exist in the United States and in the world. </a:t>
            </a:r>
          </a:p>
          <a:p>
            <a:r>
              <a:rPr lang="en-US" sz="2800" dirty="0"/>
              <a:t>Beyond simple recognition of the facts, teachers can also point out discrimination against homosexuals just as they point out discrimination against other groups – religions, races, languages, or against woman.</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dirty="0"/>
              <a:t>Gifts and Talents</a:t>
            </a:r>
          </a:p>
        </p:txBody>
      </p:sp>
      <p:sp>
        <p:nvSpPr>
          <p:cNvPr id="33795" name="Rectangle 3"/>
          <p:cNvSpPr>
            <a:spLocks noGrp="1" noChangeArrowheads="1"/>
          </p:cNvSpPr>
          <p:nvPr>
            <p:ph idx="1"/>
          </p:nvPr>
        </p:nvSpPr>
        <p:spPr/>
        <p:txBody>
          <a:bodyPr/>
          <a:lstStyle/>
          <a:p>
            <a:pPr>
              <a:lnSpc>
                <a:spcPct val="90000"/>
              </a:lnSpc>
            </a:pPr>
            <a:r>
              <a:rPr lang="en-US" sz="2800" b="1" dirty="0"/>
              <a:t>Individualized instruction:</a:t>
            </a:r>
          </a:p>
          <a:p>
            <a:pPr lvl="1">
              <a:lnSpc>
                <a:spcPct val="90000"/>
              </a:lnSpc>
            </a:pPr>
            <a:r>
              <a:rPr lang="en-US" sz="2400" dirty="0"/>
              <a:t>Tiered Assignments</a:t>
            </a:r>
          </a:p>
          <a:p>
            <a:pPr lvl="1">
              <a:lnSpc>
                <a:spcPct val="90000"/>
              </a:lnSpc>
            </a:pPr>
            <a:r>
              <a:rPr lang="en-US" sz="2400" dirty="0"/>
              <a:t>Independent study</a:t>
            </a:r>
          </a:p>
          <a:p>
            <a:pPr>
              <a:lnSpc>
                <a:spcPct val="90000"/>
              </a:lnSpc>
            </a:pPr>
            <a:endParaRPr lang="en-US" sz="2800" dirty="0"/>
          </a:p>
          <a:p>
            <a:pPr>
              <a:lnSpc>
                <a:spcPct val="90000"/>
              </a:lnSpc>
            </a:pPr>
            <a:r>
              <a:rPr lang="en-US" sz="2800" b="1" dirty="0"/>
              <a:t>Two cautions:</a:t>
            </a:r>
          </a:p>
          <a:p>
            <a:pPr lvl="1">
              <a:lnSpc>
                <a:spcPct val="90000"/>
              </a:lnSpc>
            </a:pPr>
            <a:r>
              <a:rPr lang="en-US" sz="2400" dirty="0"/>
              <a:t>Learning challenges are not disadvantages unless the child is in the situation where the disability or disorder gets in the way.</a:t>
            </a:r>
          </a:p>
          <a:p>
            <a:pPr lvl="1">
              <a:lnSpc>
                <a:spcPct val="90000"/>
              </a:lnSpc>
            </a:pPr>
            <a:r>
              <a:rPr lang="en-US" sz="2400" dirty="0"/>
              <a:t>Educators’ conversations about exceptionality are loaded with labels that are double-edged swords</a:t>
            </a:r>
          </a:p>
          <a:p>
            <a:pPr>
              <a:lnSpc>
                <a:spcPct val="90000"/>
              </a:lnSpc>
            </a:pPr>
            <a:endParaRPr lang="en-US" sz="2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dirty="0"/>
              <a:t>Cautions about MI</a:t>
            </a:r>
          </a:p>
        </p:txBody>
      </p:sp>
      <p:sp>
        <p:nvSpPr>
          <p:cNvPr id="29699" name="Rectangle 3"/>
          <p:cNvSpPr>
            <a:spLocks noGrp="1" noChangeArrowheads="1"/>
          </p:cNvSpPr>
          <p:nvPr>
            <p:ph idx="1"/>
          </p:nvPr>
        </p:nvSpPr>
        <p:spPr/>
        <p:txBody>
          <a:bodyPr>
            <a:normAutofit lnSpcReduction="10000"/>
          </a:bodyPr>
          <a:lstStyle/>
          <a:p>
            <a:r>
              <a:rPr lang="en-US" dirty="0"/>
              <a:t>Avoid trivializing the curriculum and stereotyping children</a:t>
            </a:r>
          </a:p>
          <a:p>
            <a:r>
              <a:rPr lang="en-US" dirty="0"/>
              <a:t>MI theory should not be used to peg a child as this or that</a:t>
            </a:r>
          </a:p>
          <a:p>
            <a:pPr lvl="2"/>
            <a:r>
              <a:rPr lang="en-US" dirty="0"/>
              <a:t>Children’s intelligence are changing</a:t>
            </a:r>
          </a:p>
          <a:p>
            <a:pPr lvl="2"/>
            <a:r>
              <a:rPr lang="en-US" dirty="0"/>
              <a:t>Everyone has strengths and weaknesses across the plurality of intelligence</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85800" y="0"/>
            <a:ext cx="7772400" cy="1143000"/>
          </a:xfrm>
        </p:spPr>
        <p:txBody>
          <a:bodyPr/>
          <a:lstStyle/>
          <a:p>
            <a:r>
              <a:rPr lang="en-US" dirty="0"/>
              <a:t>Famous Sayings</a:t>
            </a:r>
          </a:p>
        </p:txBody>
      </p:sp>
      <p:sp>
        <p:nvSpPr>
          <p:cNvPr id="22531" name="Rectangle 3"/>
          <p:cNvSpPr>
            <a:spLocks noGrp="1" noChangeArrowheads="1"/>
          </p:cNvSpPr>
          <p:nvPr>
            <p:ph idx="1"/>
          </p:nvPr>
        </p:nvSpPr>
        <p:spPr>
          <a:xfrm>
            <a:off x="685800" y="1752600"/>
            <a:ext cx="7772400" cy="4114800"/>
          </a:xfrm>
        </p:spPr>
        <p:txBody>
          <a:bodyPr>
            <a:normAutofit fontScale="85000" lnSpcReduction="20000"/>
          </a:bodyPr>
          <a:lstStyle/>
          <a:p>
            <a:pPr>
              <a:lnSpc>
                <a:spcPct val="90000"/>
              </a:lnSpc>
            </a:pPr>
            <a:r>
              <a:rPr lang="en-US" sz="2800" dirty="0"/>
              <a:t>“I disapprove what you say, but I will defend to the death your right to say it.”</a:t>
            </a:r>
          </a:p>
          <a:p>
            <a:pPr lvl="3">
              <a:lnSpc>
                <a:spcPct val="90000"/>
              </a:lnSpc>
            </a:pPr>
            <a:r>
              <a:rPr lang="en-US" sz="1900" dirty="0"/>
              <a:t>French philosopher: </a:t>
            </a:r>
            <a:r>
              <a:rPr lang="en-US" sz="1900" dirty="0" smtClean="0"/>
              <a:t>Voltaire</a:t>
            </a:r>
          </a:p>
          <a:p>
            <a:pPr lvl="3">
              <a:lnSpc>
                <a:spcPct val="90000"/>
              </a:lnSpc>
            </a:pPr>
            <a:endParaRPr lang="en-US" sz="1800" dirty="0"/>
          </a:p>
          <a:p>
            <a:pPr>
              <a:lnSpc>
                <a:spcPct val="90000"/>
              </a:lnSpc>
            </a:pPr>
            <a:r>
              <a:rPr lang="en-US" sz="2800" dirty="0"/>
              <a:t>It takes a village to raise a child.</a:t>
            </a:r>
          </a:p>
          <a:p>
            <a:pPr lvl="3">
              <a:lnSpc>
                <a:spcPct val="90000"/>
              </a:lnSpc>
            </a:pPr>
            <a:r>
              <a:rPr lang="en-US" sz="1900" dirty="0"/>
              <a:t>African </a:t>
            </a:r>
            <a:r>
              <a:rPr lang="en-US" sz="1900" dirty="0" smtClean="0"/>
              <a:t>proverb</a:t>
            </a:r>
          </a:p>
          <a:p>
            <a:pPr lvl="3">
              <a:lnSpc>
                <a:spcPct val="90000"/>
              </a:lnSpc>
            </a:pPr>
            <a:endParaRPr lang="en-US" sz="1800" dirty="0"/>
          </a:p>
          <a:p>
            <a:pPr>
              <a:lnSpc>
                <a:spcPct val="90000"/>
              </a:lnSpc>
            </a:pPr>
            <a:r>
              <a:rPr lang="en-US" sz="2800" dirty="0"/>
              <a:t>Choose a job you love, and you will never have to work a day in your life.</a:t>
            </a:r>
          </a:p>
          <a:p>
            <a:pPr lvl="3">
              <a:lnSpc>
                <a:spcPct val="90000"/>
              </a:lnSpc>
            </a:pPr>
            <a:r>
              <a:rPr lang="en-US" sz="1900" dirty="0" smtClean="0"/>
              <a:t>Confucius</a:t>
            </a:r>
          </a:p>
          <a:p>
            <a:pPr lvl="3">
              <a:lnSpc>
                <a:spcPct val="90000"/>
              </a:lnSpc>
            </a:pPr>
            <a:endParaRPr lang="en-US" sz="1800" dirty="0"/>
          </a:p>
          <a:p>
            <a:pPr>
              <a:lnSpc>
                <a:spcPct val="90000"/>
              </a:lnSpc>
            </a:pPr>
            <a:r>
              <a:rPr lang="en-US" sz="2800" dirty="0"/>
              <a:t>Seven falls, eight ups.</a:t>
            </a:r>
          </a:p>
          <a:p>
            <a:pPr lvl="3">
              <a:lnSpc>
                <a:spcPct val="90000"/>
              </a:lnSpc>
            </a:pPr>
            <a:r>
              <a:rPr lang="en-US" sz="2100" dirty="0"/>
              <a:t>Japanese </a:t>
            </a:r>
            <a:r>
              <a:rPr lang="en-US" sz="2100" dirty="0" smtClean="0"/>
              <a:t>proverb</a:t>
            </a:r>
          </a:p>
          <a:p>
            <a:pPr lvl="3">
              <a:lnSpc>
                <a:spcPct val="90000"/>
              </a:lnSpc>
              <a:buNone/>
            </a:pPr>
            <a:endParaRPr lang="en-US" sz="1800" dirty="0"/>
          </a:p>
          <a:p>
            <a:pPr>
              <a:lnSpc>
                <a:spcPct val="90000"/>
              </a:lnSpc>
            </a:pPr>
            <a:r>
              <a:rPr lang="en-US" sz="2800" dirty="0">
                <a:latin typeface="Verdana" pitchFamily="34" charset="0"/>
              </a:rPr>
              <a:t>He who treads softly goes far.</a:t>
            </a:r>
            <a:endParaRPr lang="en-US" sz="2800" dirty="0"/>
          </a:p>
          <a:p>
            <a:pPr lvl="3">
              <a:lnSpc>
                <a:spcPct val="90000"/>
              </a:lnSpc>
            </a:pPr>
            <a:r>
              <a:rPr lang="en-US" sz="2100" dirty="0"/>
              <a:t>Brazilian proverb</a:t>
            </a:r>
          </a:p>
          <a:p>
            <a:pPr>
              <a:lnSpc>
                <a:spcPct val="90000"/>
              </a:lnSpc>
            </a:pPr>
            <a:endParaRPr lang="en-US" sz="2800" dirty="0"/>
          </a:p>
          <a:p>
            <a:pPr>
              <a:lnSpc>
                <a:spcPct val="90000"/>
              </a:lnSpc>
            </a:pPr>
            <a:endParaRPr lang="en-US" sz="28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dirty="0"/>
              <a:t>Terms</a:t>
            </a:r>
          </a:p>
        </p:txBody>
      </p:sp>
      <p:sp>
        <p:nvSpPr>
          <p:cNvPr id="24579" name="Rectangle 3"/>
          <p:cNvSpPr>
            <a:spLocks noGrp="1" noChangeArrowheads="1"/>
          </p:cNvSpPr>
          <p:nvPr>
            <p:ph sz="half" idx="1"/>
          </p:nvPr>
        </p:nvSpPr>
        <p:spPr/>
        <p:txBody>
          <a:bodyPr>
            <a:normAutofit lnSpcReduction="10000"/>
          </a:bodyPr>
          <a:lstStyle/>
          <a:p>
            <a:r>
              <a:rPr lang="en-US" sz="2000" dirty="0"/>
              <a:t>Demography</a:t>
            </a:r>
          </a:p>
          <a:p>
            <a:r>
              <a:rPr lang="en-US" sz="2000" dirty="0"/>
              <a:t>Discrimination</a:t>
            </a:r>
          </a:p>
          <a:p>
            <a:r>
              <a:rPr lang="en-US" sz="2000" dirty="0"/>
              <a:t>Subordination</a:t>
            </a:r>
          </a:p>
          <a:p>
            <a:r>
              <a:rPr lang="en-US" sz="2000" dirty="0"/>
              <a:t>Profiling</a:t>
            </a:r>
          </a:p>
          <a:p>
            <a:r>
              <a:rPr lang="en-US" sz="2000" dirty="0"/>
              <a:t>Prejudice</a:t>
            </a:r>
          </a:p>
          <a:p>
            <a:r>
              <a:rPr lang="en-US" sz="2000" dirty="0"/>
              <a:t>Racism</a:t>
            </a:r>
          </a:p>
          <a:p>
            <a:r>
              <a:rPr lang="en-US" sz="2000" dirty="0"/>
              <a:t>Stereotyping </a:t>
            </a:r>
          </a:p>
          <a:p>
            <a:r>
              <a:rPr lang="en-US" sz="2000" dirty="0"/>
              <a:t>Ethnic group membership</a:t>
            </a:r>
          </a:p>
          <a:p>
            <a:r>
              <a:rPr lang="en-US" sz="2000" dirty="0"/>
              <a:t>Social power</a:t>
            </a:r>
          </a:p>
          <a:p>
            <a:r>
              <a:rPr lang="en-US" sz="2000" dirty="0"/>
              <a:t>Social position</a:t>
            </a:r>
          </a:p>
        </p:txBody>
      </p:sp>
      <p:sp>
        <p:nvSpPr>
          <p:cNvPr id="24580" name="Rectangle 4"/>
          <p:cNvSpPr>
            <a:spLocks noGrp="1" noChangeArrowheads="1"/>
          </p:cNvSpPr>
          <p:nvPr>
            <p:ph sz="half" idx="2"/>
          </p:nvPr>
        </p:nvSpPr>
        <p:spPr/>
        <p:txBody>
          <a:bodyPr>
            <a:normAutofit lnSpcReduction="10000"/>
          </a:bodyPr>
          <a:lstStyle/>
          <a:p>
            <a:r>
              <a:rPr lang="en-US" sz="2000" dirty="0"/>
              <a:t>Acculturation</a:t>
            </a:r>
          </a:p>
          <a:p>
            <a:r>
              <a:rPr lang="en-US" sz="2000" dirty="0"/>
              <a:t>Volunteer immigration</a:t>
            </a:r>
          </a:p>
          <a:p>
            <a:r>
              <a:rPr lang="en-US" sz="2000" dirty="0"/>
              <a:t>Self-esteem</a:t>
            </a:r>
          </a:p>
          <a:p>
            <a:r>
              <a:rPr lang="en-US" sz="2000" dirty="0"/>
              <a:t>Frame of reference</a:t>
            </a:r>
          </a:p>
          <a:p>
            <a:r>
              <a:rPr lang="en-US" sz="2000" dirty="0"/>
              <a:t>White, Anglo-Saxon, Protestant (WASP)</a:t>
            </a:r>
          </a:p>
          <a:p>
            <a:r>
              <a:rPr lang="en-US" sz="2000" dirty="0"/>
              <a:t>Sex-role behavior</a:t>
            </a:r>
          </a:p>
          <a:p>
            <a:r>
              <a:rPr lang="en-US" sz="2000" dirty="0"/>
              <a:t>Ethnocentric</a:t>
            </a:r>
          </a:p>
          <a:p>
            <a:endParaRPr lang="en-US" sz="4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normAutofit fontScale="90000"/>
          </a:bodyPr>
          <a:lstStyle/>
          <a:p>
            <a:r>
              <a:rPr lang="en-US" dirty="0"/>
              <a:t>Characteristics of Diversity</a:t>
            </a:r>
          </a:p>
        </p:txBody>
      </p:sp>
      <p:sp>
        <p:nvSpPr>
          <p:cNvPr id="3075" name="Rectangle 3"/>
          <p:cNvSpPr>
            <a:spLocks noGrp="1" noChangeArrowheads="1"/>
          </p:cNvSpPr>
          <p:nvPr>
            <p:ph idx="1"/>
          </p:nvPr>
        </p:nvSpPr>
        <p:spPr/>
        <p:txBody>
          <a:bodyPr>
            <a:normAutofit fontScale="85000" lnSpcReduction="20000"/>
          </a:bodyPr>
          <a:lstStyle/>
          <a:p>
            <a:pPr>
              <a:lnSpc>
                <a:spcPct val="150000"/>
              </a:lnSpc>
            </a:pPr>
            <a:r>
              <a:rPr lang="en-US" sz="2800" dirty="0"/>
              <a:t>Race </a:t>
            </a:r>
          </a:p>
          <a:p>
            <a:pPr>
              <a:lnSpc>
                <a:spcPct val="150000"/>
              </a:lnSpc>
            </a:pPr>
            <a:r>
              <a:rPr lang="en-US" sz="2800" dirty="0"/>
              <a:t>Ethnicity</a:t>
            </a:r>
          </a:p>
          <a:p>
            <a:pPr>
              <a:lnSpc>
                <a:spcPct val="150000"/>
              </a:lnSpc>
            </a:pPr>
            <a:r>
              <a:rPr lang="en-US" sz="2800" dirty="0"/>
              <a:t>Culture</a:t>
            </a:r>
          </a:p>
          <a:p>
            <a:pPr>
              <a:lnSpc>
                <a:spcPct val="150000"/>
              </a:lnSpc>
            </a:pPr>
            <a:r>
              <a:rPr lang="en-US" sz="2800" dirty="0"/>
              <a:t>Gender</a:t>
            </a:r>
          </a:p>
          <a:p>
            <a:pPr>
              <a:lnSpc>
                <a:spcPct val="150000"/>
              </a:lnSpc>
            </a:pPr>
            <a:r>
              <a:rPr lang="en-US" sz="2800" dirty="0"/>
              <a:t>Sexual Orientation</a:t>
            </a:r>
          </a:p>
          <a:p>
            <a:pPr>
              <a:lnSpc>
                <a:spcPct val="150000"/>
              </a:lnSpc>
            </a:pPr>
            <a:r>
              <a:rPr lang="en-US" sz="2800" dirty="0"/>
              <a:t>Language and Dialect</a:t>
            </a:r>
          </a:p>
          <a:p>
            <a:pPr>
              <a:lnSpc>
                <a:spcPct val="150000"/>
              </a:lnSpc>
            </a:pPr>
            <a:r>
              <a:rPr lang="en-US" sz="2800" dirty="0"/>
              <a:t>Giftedness, Disability</a:t>
            </a:r>
          </a:p>
          <a:p>
            <a:pPr>
              <a:lnSpc>
                <a:spcPct val="150000"/>
              </a:lnSpc>
            </a:pPr>
            <a:r>
              <a:rPr lang="en-US" sz="2800" dirty="0"/>
              <a:t>Multiple Intelligence</a:t>
            </a:r>
          </a:p>
          <a:p>
            <a:pPr>
              <a:lnSpc>
                <a:spcPct val="150000"/>
              </a:lnSpc>
            </a:pPr>
            <a:r>
              <a:rPr lang="en-US" sz="2800" dirty="0"/>
              <a:t>Social Economic Status</a:t>
            </a:r>
          </a:p>
          <a:p>
            <a:pPr>
              <a:lnSpc>
                <a:spcPct val="90000"/>
              </a:lnSpc>
            </a:pPr>
            <a:endParaRPr lang="en-US"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dirty="0"/>
              <a:t>Nature vs. Nurture</a:t>
            </a:r>
          </a:p>
        </p:txBody>
      </p:sp>
      <p:sp>
        <p:nvSpPr>
          <p:cNvPr id="23555" name="Rectangle 3"/>
          <p:cNvSpPr>
            <a:spLocks noGrp="1" noChangeArrowheads="1"/>
          </p:cNvSpPr>
          <p:nvPr>
            <p:ph idx="1"/>
          </p:nvPr>
        </p:nvSpPr>
        <p:spPr>
          <a:xfrm>
            <a:off x="685800" y="1981200"/>
            <a:ext cx="7924800" cy="4114800"/>
          </a:xfrm>
        </p:spPr>
        <p:txBody>
          <a:bodyPr/>
          <a:lstStyle/>
          <a:p>
            <a:r>
              <a:rPr lang="en-US" dirty="0"/>
              <a:t>A culture is the values, beliefs, and customs</a:t>
            </a:r>
            <a:r>
              <a:rPr lang="en-US" dirty="0" smtClean="0"/>
              <a:t>.</a:t>
            </a:r>
          </a:p>
          <a:p>
            <a:endParaRPr lang="en-US" dirty="0"/>
          </a:p>
          <a:p>
            <a:r>
              <a:rPr lang="en-US" dirty="0"/>
              <a:t>Culture is </a:t>
            </a:r>
            <a:r>
              <a:rPr lang="en-US" dirty="0" smtClean="0"/>
              <a:t>learned, not born. </a:t>
            </a:r>
            <a:endParaRPr lang="en-US" dirty="0"/>
          </a:p>
          <a:p>
            <a:endParaRPr lang="en-US" dirty="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a:bodyPr>
          <a:lstStyle/>
          <a:p>
            <a:r>
              <a:rPr lang="en-US" sz="3200" b="1" dirty="0"/>
              <a:t>Two Views on Cultural Difference</a:t>
            </a:r>
          </a:p>
        </p:txBody>
      </p:sp>
      <p:sp>
        <p:nvSpPr>
          <p:cNvPr id="14339" name="Rectangle 3"/>
          <p:cNvSpPr>
            <a:spLocks noGrp="1" noChangeArrowheads="1"/>
          </p:cNvSpPr>
          <p:nvPr>
            <p:ph idx="1"/>
          </p:nvPr>
        </p:nvSpPr>
        <p:spPr/>
        <p:txBody>
          <a:bodyPr>
            <a:normAutofit lnSpcReduction="10000"/>
          </a:bodyPr>
          <a:lstStyle/>
          <a:p>
            <a:pPr>
              <a:lnSpc>
                <a:spcPct val="90000"/>
              </a:lnSpc>
            </a:pPr>
            <a:r>
              <a:rPr lang="en-US" sz="2800" dirty="0"/>
              <a:t>Deprivation (Cultural Deficit) Model: children who are culturally different are thought to be deprived – worse off because of their home cultures</a:t>
            </a:r>
            <a:r>
              <a:rPr lang="en-US" sz="2800" dirty="0" smtClean="0"/>
              <a:t>.</a:t>
            </a:r>
          </a:p>
          <a:p>
            <a:pPr>
              <a:lnSpc>
                <a:spcPct val="90000"/>
              </a:lnSpc>
            </a:pPr>
            <a:endParaRPr lang="en-US" sz="2800" dirty="0"/>
          </a:p>
          <a:p>
            <a:pPr>
              <a:lnSpc>
                <a:spcPct val="90000"/>
              </a:lnSpc>
            </a:pPr>
            <a:r>
              <a:rPr lang="en-US" sz="2800" dirty="0"/>
              <a:t>Differences (Pluralistic) Model: Assumes that schools need to teach children of all groups. Schools too often are not ready for children of different cultures. Teachers need to view cultural differences as strengths, resources, and fund s of knowledge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Autofit/>
          </a:bodyPr>
          <a:lstStyle/>
          <a:p>
            <a:pPr algn="ctr"/>
            <a:r>
              <a:rPr lang="en-US" sz="3600" dirty="0"/>
              <a:t>Pitfalls in Multicultural Classroom</a:t>
            </a:r>
          </a:p>
        </p:txBody>
      </p:sp>
      <p:sp>
        <p:nvSpPr>
          <p:cNvPr id="12291" name="Rectangle 3"/>
          <p:cNvSpPr>
            <a:spLocks noGrp="1" noChangeArrowheads="1"/>
          </p:cNvSpPr>
          <p:nvPr>
            <p:ph idx="1"/>
          </p:nvPr>
        </p:nvSpPr>
        <p:spPr/>
        <p:txBody>
          <a:bodyPr>
            <a:normAutofit fontScale="85000" lnSpcReduction="10000"/>
          </a:bodyPr>
          <a:lstStyle/>
          <a:p>
            <a:r>
              <a:rPr lang="en-US" dirty="0"/>
              <a:t>Ignore differences among children: -- “Color blind”</a:t>
            </a:r>
          </a:p>
          <a:p>
            <a:r>
              <a:rPr lang="en-US" dirty="0"/>
              <a:t>Over sensitive to cultural differences among children: -- “Let the children choose”</a:t>
            </a:r>
          </a:p>
          <a:p>
            <a:endParaRPr lang="en-US" dirty="0"/>
          </a:p>
          <a:p>
            <a:r>
              <a:rPr lang="en-US" dirty="0"/>
              <a:t>A middle way – Individualized instruction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fontScale="90000"/>
          </a:bodyPr>
          <a:lstStyle/>
          <a:p>
            <a:r>
              <a:rPr lang="en-US" dirty="0"/>
              <a:t>Individualized Instruction</a:t>
            </a:r>
          </a:p>
        </p:txBody>
      </p:sp>
      <p:sp>
        <p:nvSpPr>
          <p:cNvPr id="13315" name="Rectangle 3"/>
          <p:cNvSpPr>
            <a:spLocks noGrp="1" noChangeArrowheads="1"/>
          </p:cNvSpPr>
          <p:nvPr>
            <p:ph idx="1"/>
          </p:nvPr>
        </p:nvSpPr>
        <p:spPr/>
        <p:txBody>
          <a:bodyPr/>
          <a:lstStyle/>
          <a:p>
            <a:pPr>
              <a:lnSpc>
                <a:spcPct val="90000"/>
              </a:lnSpc>
            </a:pPr>
            <a:r>
              <a:rPr lang="en-US" dirty="0"/>
              <a:t>Traditional Definition is based on</a:t>
            </a:r>
          </a:p>
          <a:p>
            <a:pPr lvl="2">
              <a:lnSpc>
                <a:spcPct val="90000"/>
              </a:lnSpc>
            </a:pPr>
            <a:r>
              <a:rPr lang="en-US" dirty="0"/>
              <a:t>Ability</a:t>
            </a:r>
          </a:p>
          <a:p>
            <a:pPr lvl="2">
              <a:lnSpc>
                <a:spcPct val="90000"/>
              </a:lnSpc>
            </a:pPr>
            <a:r>
              <a:rPr lang="en-US" dirty="0"/>
              <a:t>Development</a:t>
            </a:r>
          </a:p>
          <a:p>
            <a:pPr lvl="2">
              <a:lnSpc>
                <a:spcPct val="90000"/>
              </a:lnSpc>
            </a:pPr>
            <a:r>
              <a:rPr lang="en-US" dirty="0"/>
              <a:t>Intelligences</a:t>
            </a:r>
          </a:p>
          <a:p>
            <a:pPr>
              <a:lnSpc>
                <a:spcPct val="90000"/>
              </a:lnSpc>
            </a:pPr>
            <a:r>
              <a:rPr lang="en-US" dirty="0"/>
              <a:t>In addition to the traditional definition,  contemporary definition also encompasses</a:t>
            </a:r>
          </a:p>
          <a:p>
            <a:pPr lvl="2">
              <a:lnSpc>
                <a:spcPct val="90000"/>
              </a:lnSpc>
            </a:pPr>
            <a:r>
              <a:rPr lang="en-US" dirty="0"/>
              <a:t>Race, ethnicity, social class, gender, religion, language, and more…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Autofit/>
          </a:bodyPr>
          <a:lstStyle/>
          <a:p>
            <a:pPr algn="ctr"/>
            <a:r>
              <a:rPr lang="en-US" sz="4000" dirty="0"/>
              <a:t>Six Guidelines for Teaching in Diverse Classrooms</a:t>
            </a:r>
          </a:p>
        </p:txBody>
      </p:sp>
      <p:sp>
        <p:nvSpPr>
          <p:cNvPr id="15363" name="Rectangle 3"/>
          <p:cNvSpPr>
            <a:spLocks noGrp="1" noChangeArrowheads="1"/>
          </p:cNvSpPr>
          <p:nvPr>
            <p:ph idx="1"/>
          </p:nvPr>
        </p:nvSpPr>
        <p:spPr/>
        <p:txBody>
          <a:bodyPr/>
          <a:lstStyle/>
          <a:p>
            <a:r>
              <a:rPr lang="en-US" dirty="0"/>
              <a:t>Bridge the cultural/class gap</a:t>
            </a:r>
          </a:p>
          <a:p>
            <a:r>
              <a:rPr lang="en-US" dirty="0"/>
              <a:t>Know your “Knapsack”</a:t>
            </a:r>
          </a:p>
          <a:p>
            <a:r>
              <a:rPr lang="en-US" dirty="0"/>
              <a:t>Vary the medium</a:t>
            </a:r>
          </a:p>
          <a:p>
            <a:r>
              <a:rPr lang="en-US" dirty="0"/>
              <a:t>Expect greatness</a:t>
            </a:r>
          </a:p>
          <a:p>
            <a:r>
              <a:rPr lang="en-US" dirty="0"/>
              <a:t>Vary the viewpoint</a:t>
            </a:r>
          </a:p>
          <a:p>
            <a:r>
              <a:rPr lang="en-US" dirty="0"/>
              <a:t>Group and regroup</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rmAutofit fontScale="90000"/>
          </a:bodyPr>
          <a:lstStyle/>
          <a:p>
            <a:r>
              <a:rPr lang="en-US" sz="2700" dirty="0"/>
              <a:t>Guideline-1</a:t>
            </a:r>
            <a:r>
              <a:rPr lang="en-US" dirty="0"/>
              <a:t/>
            </a:r>
            <a:br>
              <a:rPr lang="en-US" dirty="0"/>
            </a:br>
            <a:r>
              <a:rPr lang="en-US" sz="3600" dirty="0"/>
              <a:t>Culturally Responsive Instruction</a:t>
            </a:r>
            <a:endParaRPr lang="en-US" dirty="0"/>
          </a:p>
        </p:txBody>
      </p:sp>
      <p:sp>
        <p:nvSpPr>
          <p:cNvPr id="16387" name="Rectangle 3"/>
          <p:cNvSpPr>
            <a:spLocks noGrp="1" noChangeArrowheads="1"/>
          </p:cNvSpPr>
          <p:nvPr>
            <p:ph idx="1"/>
          </p:nvPr>
        </p:nvSpPr>
        <p:spPr/>
        <p:txBody>
          <a:bodyPr>
            <a:normAutofit/>
          </a:bodyPr>
          <a:lstStyle/>
          <a:p>
            <a:pPr>
              <a:lnSpc>
                <a:spcPct val="90000"/>
              </a:lnSpc>
            </a:pPr>
            <a:r>
              <a:rPr lang="en-US" sz="2800" dirty="0"/>
              <a:t>Learn about the cultural and linguistic characteristics of the children and adapt instruction accordingly. Teach in ways that bridge the gap between children’s home cultures and the school culture</a:t>
            </a:r>
            <a:r>
              <a:rPr lang="en-US" sz="2800" dirty="0" smtClean="0"/>
              <a:t>.</a:t>
            </a:r>
          </a:p>
          <a:p>
            <a:pPr>
              <a:lnSpc>
                <a:spcPct val="90000"/>
              </a:lnSpc>
            </a:pPr>
            <a:endParaRPr lang="en-US" sz="2800" dirty="0"/>
          </a:p>
          <a:p>
            <a:pPr>
              <a:lnSpc>
                <a:spcPct val="90000"/>
              </a:lnSpc>
            </a:pPr>
            <a:r>
              <a:rPr lang="en-US" sz="2800" dirty="0" smtClean="0"/>
              <a:t>Learn </a:t>
            </a:r>
            <a:r>
              <a:rPr lang="en-US" sz="2800" dirty="0"/>
              <a:t>the language the student speaks and use it to greet him/her </a:t>
            </a:r>
            <a:endParaRPr lang="en-US" sz="2800" dirty="0" smtClean="0"/>
          </a:p>
          <a:p>
            <a:pPr>
              <a:lnSpc>
                <a:spcPct val="90000"/>
              </a:lnSpc>
            </a:pPr>
            <a:endParaRPr lang="en-US" sz="2800" dirty="0"/>
          </a:p>
          <a:p>
            <a:pPr>
              <a:lnSpc>
                <a:spcPct val="90000"/>
              </a:lnSpc>
            </a:pPr>
            <a:r>
              <a:rPr lang="en-US" sz="2800" dirty="0"/>
              <a:t>Affirm his/her cognitive styles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Autofit/>
          </a:bodyPr>
          <a:lstStyle/>
          <a:p>
            <a:r>
              <a:rPr lang="en-US" sz="2400" dirty="0"/>
              <a:t>Guideline-2</a:t>
            </a:r>
            <a:r>
              <a:rPr lang="en-US" sz="2800" dirty="0"/>
              <a:t/>
            </a:r>
            <a:br>
              <a:rPr lang="en-US" sz="2800" dirty="0"/>
            </a:br>
            <a:r>
              <a:rPr lang="en-US" sz="2800" dirty="0"/>
              <a:t>Knowledge of Your Own Family History</a:t>
            </a:r>
          </a:p>
        </p:txBody>
      </p:sp>
      <p:sp>
        <p:nvSpPr>
          <p:cNvPr id="17411" name="Rectangle 3"/>
          <p:cNvSpPr>
            <a:spLocks noGrp="1" noChangeArrowheads="1"/>
          </p:cNvSpPr>
          <p:nvPr>
            <p:ph idx="1"/>
          </p:nvPr>
        </p:nvSpPr>
        <p:spPr/>
        <p:txBody>
          <a:bodyPr>
            <a:normAutofit fontScale="92500"/>
          </a:bodyPr>
          <a:lstStyle/>
          <a:p>
            <a:r>
              <a:rPr lang="en-US" dirty="0"/>
              <a:t>Teachers need to study their own family history – its cultural and ethnic characteristics, language, migrations, dialects, religion, social values, </a:t>
            </a:r>
            <a:r>
              <a:rPr lang="en-US" dirty="0" smtClean="0"/>
              <a:t>etc</a:t>
            </a:r>
            <a:r>
              <a:rPr lang="en-US" dirty="0"/>
              <a:t>.</a:t>
            </a:r>
          </a:p>
          <a:p>
            <a:pPr lvl="2"/>
            <a:r>
              <a:rPr lang="en-US" dirty="0"/>
              <a:t>Cultural “knapsack”</a:t>
            </a:r>
          </a:p>
          <a:p>
            <a:pPr lvl="2"/>
            <a:r>
              <a:rPr lang="en-US" dirty="0"/>
              <a:t>Visit culturally different neighbors</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489</TotalTime>
  <Words>670</Words>
  <Application>Microsoft Office PowerPoint</Application>
  <PresentationFormat>On-screen Show (4:3)</PresentationFormat>
  <Paragraphs>119</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Module</vt:lpstr>
      <vt:lpstr>Diversity/Multiculturalism in the Classroom</vt:lpstr>
      <vt:lpstr>Characteristics of Diversity</vt:lpstr>
      <vt:lpstr>Nature vs. Nurture</vt:lpstr>
      <vt:lpstr>Two Views on Cultural Difference</vt:lpstr>
      <vt:lpstr>Pitfalls in Multicultural Classroom</vt:lpstr>
      <vt:lpstr>Individualized Instruction</vt:lpstr>
      <vt:lpstr>Six Guidelines for Teaching in Diverse Classrooms</vt:lpstr>
      <vt:lpstr>Guideline-1 Culturally Responsive Instruction</vt:lpstr>
      <vt:lpstr>Guideline-2 Knowledge of Your Own Family History</vt:lpstr>
      <vt:lpstr>Guideline-3 Multimedia</vt:lpstr>
      <vt:lpstr>Guideline-4 High Expectations for Learning </vt:lpstr>
      <vt:lpstr>Guideline-5 Multicultural Curriculum</vt:lpstr>
      <vt:lpstr>Guideline-6 Flexible Grouping</vt:lpstr>
      <vt:lpstr>Sexual Orientation</vt:lpstr>
      <vt:lpstr>Gifts and Talents</vt:lpstr>
      <vt:lpstr>Cautions about MI</vt:lpstr>
      <vt:lpstr>Famous Sayings</vt:lpstr>
      <vt:lpstr>Terms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Multiculturalism</dc:title>
  <dc:creator>Han Liu</dc:creator>
  <cp:lastModifiedBy>Han Liu</cp:lastModifiedBy>
  <cp:revision>33</cp:revision>
  <dcterms:created xsi:type="dcterms:W3CDTF">2007-09-30T13:51:08Z</dcterms:created>
  <dcterms:modified xsi:type="dcterms:W3CDTF">2009-08-17T20:28:21Z</dcterms:modified>
</cp:coreProperties>
</file>