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2" r:id="rId2"/>
    <p:sldId id="319" r:id="rId3"/>
    <p:sldId id="282" r:id="rId4"/>
    <p:sldId id="293" r:id="rId5"/>
    <p:sldId id="311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6" r:id="rId21"/>
    <p:sldId id="337" r:id="rId22"/>
    <p:sldId id="338" r:id="rId23"/>
    <p:sldId id="339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420" r:id="rId42"/>
    <p:sldId id="42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7.1 Introduction to Graph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 225 Discrete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6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407257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70919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223334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353040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304654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262599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88836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89613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55280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309673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 Bridges of </a:t>
            </a:r>
            <a:r>
              <a:rPr lang="en-US" dirty="0" err="1" smtClean="0"/>
              <a:t>Köninsberg</a:t>
            </a:r>
            <a:endParaRPr lang="en-US" dirty="0"/>
          </a:p>
        </p:txBody>
      </p:sp>
      <p:pic>
        <p:nvPicPr>
          <p:cNvPr id="4" name="Picture 3" descr="Screen Shot 2013-04-24 at 3.1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308"/>
            <a:ext cx="9144000" cy="48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6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Why </a:t>
            </a:r>
            <a:r>
              <a:rPr lang="en-US" dirty="0" smtClean="0"/>
              <a:t>does a graph have a </a:t>
            </a:r>
            <a:r>
              <a:rPr lang="en-US" dirty="0" err="1" smtClean="0"/>
              <a:t>Eulerian</a:t>
            </a:r>
            <a:r>
              <a:rPr lang="en-US" dirty="0" smtClean="0"/>
              <a:t> circuit (or not)?</a:t>
            </a:r>
            <a:endParaRPr lang="en-US" dirty="0"/>
          </a:p>
        </p:txBody>
      </p:sp>
      <p:pic>
        <p:nvPicPr>
          <p:cNvPr id="4" name="Content Placeholder 3" descr="graph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3" y="1752600"/>
            <a:ext cx="3953489" cy="3291840"/>
          </a:xfrm>
        </p:spPr>
      </p:pic>
      <p:pic>
        <p:nvPicPr>
          <p:cNvPr id="5" name="Picture 4" descr="graph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752600"/>
            <a:ext cx="3953489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334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Why</a:t>
            </a:r>
            <a:r>
              <a:rPr lang="en-US" sz="2800" dirty="0" smtClean="0"/>
              <a:t> does this graph not have a </a:t>
            </a:r>
            <a:r>
              <a:rPr lang="en-US" sz="2800" dirty="0" err="1" smtClean="0"/>
              <a:t>Eulerian</a:t>
            </a:r>
            <a:r>
              <a:rPr lang="en-US" sz="2800" dirty="0" smtClean="0"/>
              <a:t> circuit?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334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Why</a:t>
            </a:r>
            <a:r>
              <a:rPr lang="en-US" sz="2800" dirty="0" smtClean="0"/>
              <a:t> does this graph have a </a:t>
            </a:r>
            <a:r>
              <a:rPr lang="en-US" sz="2800" dirty="0" err="1" smtClean="0"/>
              <a:t>Eulerian</a:t>
            </a:r>
            <a:r>
              <a:rPr lang="en-US" sz="2800" dirty="0" smtClean="0"/>
              <a:t> circuit?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58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degree</a:t>
            </a:r>
            <a:r>
              <a:rPr lang="en-US" dirty="0" smtClean="0"/>
              <a:t> of a vertex is the number of edges that meet at that vertex</a:t>
            </a:r>
            <a:endParaRPr lang="en-US" dirty="0"/>
          </a:p>
        </p:txBody>
      </p:sp>
      <p:pic>
        <p:nvPicPr>
          <p:cNvPr id="4" name="Picture 3" descr="graph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200400"/>
            <a:ext cx="3953489" cy="3291840"/>
          </a:xfrm>
          <a:prstGeom prst="rect">
            <a:avLst/>
          </a:prstGeom>
        </p:spPr>
      </p:pic>
      <p:pic>
        <p:nvPicPr>
          <p:cNvPr id="5" name="Picture 4" descr="graph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511" y="3200400"/>
            <a:ext cx="395348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8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degree</a:t>
            </a:r>
            <a:r>
              <a:rPr lang="en-US" dirty="0" smtClean="0"/>
              <a:t> of a vertex is the number of edges that meet at that vertex</a:t>
            </a:r>
            <a:endParaRPr lang="en-US" dirty="0"/>
          </a:p>
        </p:txBody>
      </p:sp>
      <p:pic>
        <p:nvPicPr>
          <p:cNvPr id="7" name="Picture 6" descr="valence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711" y="3200400"/>
            <a:ext cx="3953489" cy="3291840"/>
          </a:xfrm>
          <a:prstGeom prst="rect">
            <a:avLst/>
          </a:prstGeom>
        </p:spPr>
      </p:pic>
      <p:pic>
        <p:nvPicPr>
          <p:cNvPr id="8" name="Picture 7" descr="valenc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200400"/>
            <a:ext cx="395348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7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degree</a:t>
            </a:r>
            <a:r>
              <a:rPr lang="en-US" dirty="0" smtClean="0"/>
              <a:t> of a vertex is the number of edges that meet at that vertex</a:t>
            </a:r>
          </a:p>
          <a:p>
            <a:endParaRPr lang="en-US" dirty="0"/>
          </a:p>
          <a:p>
            <a:r>
              <a:rPr lang="en-US" dirty="0" smtClean="0"/>
              <a:t>For example, in this</a:t>
            </a:r>
            <a:br>
              <a:rPr lang="en-US" dirty="0" smtClean="0"/>
            </a:br>
            <a:r>
              <a:rPr lang="en-US" dirty="0" smtClean="0"/>
              <a:t>graph, the degree of</a:t>
            </a:r>
            <a:br>
              <a:rPr lang="en-US" dirty="0" smtClean="0"/>
            </a:br>
            <a:r>
              <a:rPr lang="en-US" dirty="0" smtClean="0"/>
              <a:t>C is </a:t>
            </a:r>
            <a:r>
              <a:rPr lang="en-US" b="1" dirty="0" smtClean="0"/>
              <a:t>4</a:t>
            </a:r>
            <a:r>
              <a:rPr lang="en-US" dirty="0" smtClean="0"/>
              <a:t> because there</a:t>
            </a:r>
            <a:br>
              <a:rPr lang="en-US" dirty="0" smtClean="0"/>
            </a:br>
            <a:r>
              <a:rPr lang="en-US" dirty="0" smtClean="0"/>
              <a:t>are four edges (to B,</a:t>
            </a:r>
            <a:br>
              <a:rPr lang="en-US" dirty="0" smtClean="0"/>
            </a:br>
            <a:r>
              <a:rPr lang="en-US" dirty="0" smtClean="0"/>
              <a:t>to F, to G, and to H)</a:t>
            </a:r>
            <a:br>
              <a:rPr lang="en-US" dirty="0" smtClean="0"/>
            </a:br>
            <a:r>
              <a:rPr lang="en-US" dirty="0" smtClean="0"/>
              <a:t>that meet there</a:t>
            </a:r>
            <a:endParaRPr lang="en-US" dirty="0"/>
          </a:p>
        </p:txBody>
      </p:sp>
      <p:pic>
        <p:nvPicPr>
          <p:cNvPr id="8" name="Picture 7" descr="valenc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200400"/>
            <a:ext cx="395348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3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95800" cy="46256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You might be able to tell right away that this graph can’t possibly have an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Why not?</a:t>
            </a:r>
            <a:endParaRPr lang="en-US" dirty="0"/>
          </a:p>
        </p:txBody>
      </p:sp>
      <p:pic>
        <p:nvPicPr>
          <p:cNvPr id="4" name="Picture 3" descr="valence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1911" y="1752600"/>
            <a:ext cx="395348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95800" cy="462560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If a graph has a vertex with degree 1, the graph cannot have an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If we start at E, we will never be able to return to E without retracing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If we don’t start at E, when we go there we cannot leave without retracing.</a:t>
            </a:r>
            <a:endParaRPr lang="en-US" dirty="0"/>
          </a:p>
        </p:txBody>
      </p:sp>
      <p:pic>
        <p:nvPicPr>
          <p:cNvPr id="4" name="Picture 3" descr="valence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1911" y="1752600"/>
            <a:ext cx="395348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problem isn’t just degree 1</a:t>
            </a:r>
          </a:p>
          <a:p>
            <a:endParaRPr lang="en-US" dirty="0" smtClean="0"/>
          </a:p>
          <a:p>
            <a:r>
              <a:rPr lang="en-US" dirty="0" smtClean="0"/>
              <a:t>This graph also doesn’t have an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</a:p>
          <a:p>
            <a:endParaRPr lang="en-US" dirty="0" smtClean="0"/>
          </a:p>
          <a:p>
            <a:r>
              <a:rPr lang="en-US" dirty="0" smtClean="0"/>
              <a:t>The problem is that some of the degrees are </a:t>
            </a:r>
            <a:r>
              <a:rPr lang="en-US" b="1" i="1" dirty="0" smtClean="0"/>
              <a:t>odd numbers</a:t>
            </a:r>
            <a:endParaRPr lang="en-US" b="1" i="1" dirty="0"/>
          </a:p>
        </p:txBody>
      </p:sp>
      <p:pic>
        <p:nvPicPr>
          <p:cNvPr id="6" name="Picture 5" descr="valence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407044" cy="36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4625609"/>
          </a:xfrm>
        </p:spPr>
        <p:txBody>
          <a:bodyPr/>
          <a:lstStyle/>
          <a:p>
            <a:r>
              <a:rPr lang="en-US" dirty="0" smtClean="0"/>
              <a:t>Let’s focus on vertex D, which has degree 5</a:t>
            </a:r>
          </a:p>
          <a:p>
            <a:endParaRPr lang="en-US" dirty="0" smtClean="0"/>
          </a:p>
          <a:p>
            <a:r>
              <a:rPr lang="en-US" dirty="0" smtClean="0"/>
              <a:t>Suppose we start elsewhere in the graph</a:t>
            </a:r>
            <a:endParaRPr lang="en-US" dirty="0"/>
          </a:p>
        </p:txBody>
      </p:sp>
      <p:pic>
        <p:nvPicPr>
          <p:cNvPr id="5" name="Picture 4" descr="illu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want to cover all edges, we’ll have to visit D eventually</a:t>
            </a:r>
            <a:endParaRPr lang="en-US" dirty="0"/>
          </a:p>
        </p:txBody>
      </p:sp>
      <p:pic>
        <p:nvPicPr>
          <p:cNvPr id="5" name="Picture 4" descr="illus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several unused edges, so we need to follow one of them and leave D</a:t>
            </a:r>
            <a:endParaRPr lang="en-US" dirty="0"/>
          </a:p>
        </p:txBody>
      </p:sp>
      <p:pic>
        <p:nvPicPr>
          <p:cNvPr id="4" name="Picture 3" descr="illus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9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4" name="Content Placeholder 3" descr="metergraph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209800"/>
            <a:ext cx="4476796" cy="3749040"/>
          </a:xfrm>
        </p:spPr>
      </p:pic>
      <p:sp>
        <p:nvSpPr>
          <p:cNvPr id="5" name="Right Arrow 4"/>
          <p:cNvSpPr/>
          <p:nvPr/>
        </p:nvSpPr>
        <p:spPr>
          <a:xfrm rot="19644521">
            <a:off x="1206211" y="2582272"/>
            <a:ext cx="928514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55479" flipV="1">
            <a:off x="1172508" y="3420470"/>
            <a:ext cx="928514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2895600"/>
            <a:ext cx="118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vertices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 rot="11802987">
            <a:off x="6592013" y="5587125"/>
            <a:ext cx="756347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1400" y="5715000"/>
            <a:ext cx="98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vertex</a:t>
            </a:r>
            <a:endParaRPr lang="en-US" sz="2400" b="1" dirty="0"/>
          </a:p>
        </p:txBody>
      </p:sp>
      <p:sp>
        <p:nvSpPr>
          <p:cNvPr id="10" name="Left Arrow 9"/>
          <p:cNvSpPr/>
          <p:nvPr/>
        </p:nvSpPr>
        <p:spPr>
          <a:xfrm>
            <a:off x="6781800" y="3048000"/>
            <a:ext cx="457200" cy="3810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477000" y="3657600"/>
            <a:ext cx="1371600" cy="1219200"/>
          </a:xfrm>
          <a:prstGeom prst="bentUpArrow">
            <a:avLst>
              <a:gd name="adj1" fmla="val 17045"/>
              <a:gd name="adj2" fmla="val 16477"/>
              <a:gd name="adj3" fmla="val 227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91400" y="2967335"/>
            <a:ext cx="92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edges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fact, every time we visit a vertex, we will “use up” </a:t>
            </a:r>
            <a:r>
              <a:rPr lang="en-US" b="1" dirty="0" smtClean="0"/>
              <a:t>two</a:t>
            </a:r>
            <a:r>
              <a:rPr lang="en-US" dirty="0" smtClean="0"/>
              <a:t> of the edges that meet at that vertex</a:t>
            </a:r>
            <a:endParaRPr lang="en-US" dirty="0"/>
          </a:p>
        </p:txBody>
      </p:sp>
      <p:pic>
        <p:nvPicPr>
          <p:cNvPr id="4" name="Picture 3" descr="illus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unused edges, so we need to visit D again at some point…</a:t>
            </a:r>
            <a:endParaRPr lang="en-US" dirty="0"/>
          </a:p>
        </p:txBody>
      </p:sp>
      <p:pic>
        <p:nvPicPr>
          <p:cNvPr id="4" name="Picture 3" descr="illus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…and then leave again…</a:t>
            </a:r>
            <a:endParaRPr lang="en-US" dirty="0"/>
          </a:p>
        </p:txBody>
      </p:sp>
      <p:pic>
        <p:nvPicPr>
          <p:cNvPr id="5" name="Picture 4" descr="illus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7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…and then come back again.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But now we’re stuck, since we can’t leave D without retracing, but D wasn’t our starting point.</a:t>
            </a:r>
            <a:endParaRPr lang="en-US" dirty="0"/>
          </a:p>
        </p:txBody>
      </p:sp>
      <p:pic>
        <p:nvPicPr>
          <p:cNvPr id="6" name="Picture 5" descr="illus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5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had started at D?</a:t>
            </a:r>
          </a:p>
        </p:txBody>
      </p:sp>
      <p:pic>
        <p:nvPicPr>
          <p:cNvPr id="4" name="Picture 3" descr="ill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21047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we need to leave D…</a:t>
            </a:r>
          </a:p>
        </p:txBody>
      </p:sp>
      <p:pic>
        <p:nvPicPr>
          <p:cNvPr id="5" name="Picture 4" descr="illus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21047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2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then sometime later, we have to come back to D…</a:t>
            </a:r>
          </a:p>
        </p:txBody>
      </p:sp>
      <p:pic>
        <p:nvPicPr>
          <p:cNvPr id="5" name="Picture 4" descr="illus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21047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4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then leave again …</a:t>
            </a:r>
          </a:p>
        </p:txBody>
      </p:sp>
      <p:pic>
        <p:nvPicPr>
          <p:cNvPr id="6" name="Picture 5" descr="illu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then come back again …</a:t>
            </a:r>
          </a:p>
        </p:txBody>
      </p:sp>
      <p:pic>
        <p:nvPicPr>
          <p:cNvPr id="5" name="Picture 4" descr="illus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degree have to do with </a:t>
            </a:r>
            <a:r>
              <a:rPr lang="en-US" dirty="0" err="1" smtClean="0"/>
              <a:t>Eulerian</a:t>
            </a:r>
            <a:r>
              <a:rPr lang="en-US" dirty="0" smtClean="0"/>
              <a:t>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then leave again.</a:t>
            </a:r>
          </a:p>
          <a:p>
            <a:endParaRPr lang="en-US" dirty="0" smtClean="0"/>
          </a:p>
          <a:p>
            <a:r>
              <a:rPr lang="en-US" dirty="0" smtClean="0"/>
              <a:t>But D was our starting point, and we have run out of edges to use to come back to D!</a:t>
            </a:r>
          </a:p>
        </p:txBody>
      </p:sp>
      <p:pic>
        <p:nvPicPr>
          <p:cNvPr id="5" name="Picture 4" descr="illus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14800"/>
            <a:ext cx="3699966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5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A </a:t>
            </a:r>
            <a:r>
              <a:rPr lang="en-US" b="1" dirty="0" smtClean="0"/>
              <a:t>walk </a:t>
            </a:r>
            <a:r>
              <a:rPr lang="en-US" dirty="0" smtClean="0"/>
              <a:t>is in a graph is an alternating sequence of vertices and edges which begins and ends with a vertex, and each edge in the sequence is between its endpoints.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</a:t>
            </a:r>
            <a:r>
              <a:rPr lang="en-US" b="1" dirty="0" smtClean="0"/>
              <a:t>trail</a:t>
            </a:r>
            <a:r>
              <a:rPr lang="en-US" dirty="0" smtClean="0"/>
              <a:t> is a walk with no repeated edges. A </a:t>
            </a:r>
            <a:r>
              <a:rPr lang="en-US" b="1" dirty="0" smtClean="0"/>
              <a:t>circuit </a:t>
            </a:r>
            <a:r>
              <a:rPr lang="en-US" dirty="0" smtClean="0"/>
              <a:t>is a trail starting and ending at the same vertex.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trail (or circuit) that uses every edge in a graph is called </a:t>
            </a:r>
            <a:r>
              <a:rPr lang="en-US" b="1" dirty="0" err="1" smtClean="0"/>
              <a:t>Eulerian</a:t>
            </a:r>
            <a:r>
              <a:rPr lang="en-US" b="1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Eulerian</a:t>
            </a:r>
            <a:r>
              <a:rPr lang="en-US" dirty="0" smtClean="0"/>
              <a:t> Circuits With Odd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graph has </a:t>
            </a:r>
            <a:r>
              <a:rPr lang="en-US" i="1" dirty="0" smtClean="0"/>
              <a:t>any</a:t>
            </a:r>
            <a:r>
              <a:rPr lang="en-US" dirty="0" smtClean="0"/>
              <a:t> vertex with an odd degree, then the graph does not have an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</a:p>
          <a:p>
            <a:endParaRPr lang="en-US" dirty="0" smtClean="0"/>
          </a:p>
          <a:p>
            <a:r>
              <a:rPr lang="en-US" dirty="0" smtClean="0"/>
              <a:t>The reverse is true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5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2 (in section 7.1)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A graph G has a </a:t>
            </a:r>
            <a:r>
              <a:rPr lang="en-US" dirty="0" err="1" smtClean="0"/>
              <a:t>Eulerian</a:t>
            </a:r>
            <a:r>
              <a:rPr lang="en-US" dirty="0" smtClean="0"/>
              <a:t> circuit if and only if every vertex has an even degree.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3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5 (in section 7.1)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8" y="1775191"/>
            <a:ext cx="8437772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A graph G has a </a:t>
            </a:r>
            <a:r>
              <a:rPr lang="en-US" dirty="0" err="1" smtClean="0"/>
              <a:t>Eulerian</a:t>
            </a:r>
            <a:r>
              <a:rPr lang="en-US" dirty="0" smtClean="0"/>
              <a:t> trail if and only if G has exactly two vertices with odd degree. Moreover, the trail must begin and end at these two vertices.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6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Does the graph representing the seven bridges of </a:t>
            </a:r>
            <a:r>
              <a:rPr lang="en-US" dirty="0" err="1" smtClean="0"/>
              <a:t>Köninsberg</a:t>
            </a:r>
            <a:r>
              <a:rPr lang="en-US" dirty="0" smtClean="0"/>
              <a:t> have a </a:t>
            </a:r>
            <a:r>
              <a:rPr lang="en-US" dirty="0" err="1" smtClean="0"/>
              <a:t>Eulerian</a:t>
            </a:r>
            <a:r>
              <a:rPr lang="en-US" dirty="0" smtClean="0"/>
              <a:t> trail?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In general, how do we determine if a graph has a </a:t>
            </a:r>
            <a:r>
              <a:rPr lang="en-US" dirty="0" err="1" smtClean="0"/>
              <a:t>Eulerian</a:t>
            </a:r>
            <a:r>
              <a:rPr lang="en-US" dirty="0" smtClean="0"/>
              <a:t> circuit or </a:t>
            </a:r>
            <a:r>
              <a:rPr lang="en-US" dirty="0" err="1" smtClean="0"/>
              <a:t>Eulerian</a:t>
            </a:r>
            <a:r>
              <a:rPr lang="en-US" dirty="0" smtClean="0"/>
              <a:t> trail?</a:t>
            </a:r>
          </a:p>
          <a:p>
            <a:pPr marL="118872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3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a graph have an </a:t>
            </a:r>
            <a:r>
              <a:rPr lang="en-US" dirty="0" err="1" smtClean="0"/>
              <a:t>Eulerian</a:t>
            </a:r>
            <a:r>
              <a:rPr lang="en-US" dirty="0" smtClean="0"/>
              <a:t> circuit?</a:t>
            </a:r>
            <a:endParaRPr lang="en-US" dirty="0"/>
          </a:p>
        </p:txBody>
      </p:sp>
      <p:pic>
        <p:nvPicPr>
          <p:cNvPr id="4" name="Content Placeholder 3" descr="graph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3" y="1752600"/>
            <a:ext cx="3953489" cy="3291840"/>
          </a:xfrm>
        </p:spPr>
      </p:pic>
      <p:pic>
        <p:nvPicPr>
          <p:cNvPr id="5" name="Picture 4" descr="graph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752600"/>
            <a:ext cx="3953489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923080"/>
            <a:ext cx="4191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graph </a:t>
            </a:r>
            <a:r>
              <a:rPr lang="en-US" sz="3600" b="1" dirty="0" smtClean="0"/>
              <a:t>does not</a:t>
            </a:r>
            <a:r>
              <a:rPr lang="en-US" sz="3600" dirty="0" smtClean="0"/>
              <a:t> have a </a:t>
            </a:r>
            <a:r>
              <a:rPr lang="en-US" sz="3600" dirty="0" err="1" smtClean="0"/>
              <a:t>Eulerian</a:t>
            </a:r>
            <a:r>
              <a:rPr lang="en-US" sz="3600" dirty="0" smtClean="0"/>
              <a:t> circuit.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10846" y="503515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graph </a:t>
            </a:r>
            <a:r>
              <a:rPr lang="en-US" sz="3600" b="1" dirty="0" smtClean="0"/>
              <a:t>does</a:t>
            </a:r>
            <a:r>
              <a:rPr lang="en-US" sz="3600" dirty="0" smtClean="0"/>
              <a:t> have an </a:t>
            </a:r>
            <a:r>
              <a:rPr lang="en-US" sz="3600" dirty="0" err="1" smtClean="0"/>
              <a:t>Eulerian</a:t>
            </a:r>
            <a:r>
              <a:rPr lang="en-US" sz="3600" dirty="0" smtClean="0"/>
              <a:t> circuit.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959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a graph have a </a:t>
            </a:r>
            <a:r>
              <a:rPr lang="en-US" dirty="0" err="1" smtClean="0"/>
              <a:t>Eulerian</a:t>
            </a:r>
            <a:r>
              <a:rPr lang="en-US" dirty="0" smtClean="0"/>
              <a:t> circuit?</a:t>
            </a:r>
            <a:endParaRPr lang="en-US" dirty="0"/>
          </a:p>
        </p:txBody>
      </p:sp>
      <p:pic>
        <p:nvPicPr>
          <p:cNvPr id="5" name="Picture 4" descr="graph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752600"/>
            <a:ext cx="3953489" cy="329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5334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graph </a:t>
            </a:r>
            <a:r>
              <a:rPr lang="en-US" sz="3600" b="1" dirty="0" smtClean="0"/>
              <a:t>does</a:t>
            </a:r>
            <a:r>
              <a:rPr lang="en-US" sz="3600" dirty="0" smtClean="0"/>
              <a:t> have an </a:t>
            </a:r>
            <a:r>
              <a:rPr lang="en-US" sz="3600" dirty="0" err="1" smtClean="0"/>
              <a:t>Eulerian</a:t>
            </a:r>
            <a:r>
              <a:rPr lang="en-US" sz="3600" dirty="0" smtClean="0"/>
              <a:t> circuit.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249431" cy="4948949"/>
          </a:xfrm>
        </p:spPr>
        <p:txBody>
          <a:bodyPr/>
          <a:lstStyle/>
          <a:p>
            <a:r>
              <a:rPr lang="en-US" dirty="0" smtClean="0"/>
              <a:t>How could I convince</a:t>
            </a:r>
            <a:br>
              <a:rPr lang="en-US" dirty="0" smtClean="0"/>
            </a:br>
            <a:r>
              <a:rPr lang="en-US" dirty="0" smtClean="0"/>
              <a:t>you that this graph</a:t>
            </a:r>
            <a:br>
              <a:rPr lang="en-US" dirty="0" smtClean="0"/>
            </a:br>
            <a:r>
              <a:rPr lang="en-US" dirty="0" smtClean="0"/>
              <a:t>has an </a:t>
            </a:r>
            <a:r>
              <a:rPr lang="en-US" dirty="0" err="1" smtClean="0"/>
              <a:t>Eulerian</a:t>
            </a:r>
            <a:r>
              <a:rPr lang="en-US" dirty="0" smtClean="0"/>
              <a:t> circuit?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can show it to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7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221799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err="1" smtClean="0"/>
              <a:t>Eulerian</a:t>
            </a:r>
            <a:r>
              <a:rPr lang="en-US" dirty="0" smtClean="0"/>
              <a:t> Circuit</a:t>
            </a:r>
            <a:endParaRPr lang="en-US" dirty="0"/>
          </a:p>
        </p:txBody>
      </p:sp>
      <p:pic>
        <p:nvPicPr>
          <p:cNvPr id="4" name="Content Placeholder 3" descr="euler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78" y="2253068"/>
            <a:ext cx="4407044" cy="3669489"/>
          </a:xfrm>
        </p:spPr>
      </p:pic>
    </p:spTree>
    <p:extLst>
      <p:ext uri="{BB962C8B-B14F-4D97-AF65-F5344CB8AC3E}">
        <p14:creationId xmlns:p14="http://schemas.microsoft.com/office/powerpoint/2010/main" val="231051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278</TotalTime>
  <Words>850</Words>
  <Application>Microsoft Macintosh PowerPoint</Application>
  <PresentationFormat>On-screen Show (4:3)</PresentationFormat>
  <Paragraphs>101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Theme</vt:lpstr>
      <vt:lpstr>7.1 Introduction to Graph Theory</vt:lpstr>
      <vt:lpstr>The Seven Bridges of Köninsberg</vt:lpstr>
      <vt:lpstr>Graph</vt:lpstr>
      <vt:lpstr>Definitions</vt:lpstr>
      <vt:lpstr>Questions</vt:lpstr>
      <vt:lpstr>When does a graph have an Eulerian circuit?</vt:lpstr>
      <vt:lpstr>When does a graph have a Eulerian circuit?</vt:lpstr>
      <vt:lpstr>Finding the Eulerian Circuit</vt:lpstr>
      <vt:lpstr>Finding the Eulerian Circuit</vt:lpstr>
      <vt:lpstr>Finding the Eulerian Circuit</vt:lpstr>
      <vt:lpstr>Finding the Eulerian Circuit</vt:lpstr>
      <vt:lpstr>Finding the Eulerian Circuit</vt:lpstr>
      <vt:lpstr>Finding the Eulerian Circuit</vt:lpstr>
      <vt:lpstr>Finding the Eulerian Circuit</vt:lpstr>
      <vt:lpstr>Finding the Eulerian Circuit</vt:lpstr>
      <vt:lpstr>Finding the Eulerian Circuit</vt:lpstr>
      <vt:lpstr>Finding the Eulerian Circuit</vt:lpstr>
      <vt:lpstr>Finding the Eulerian Circuit</vt:lpstr>
      <vt:lpstr>Finding the Eulerian Circuit</vt:lpstr>
      <vt:lpstr>Why does a graph have a Eulerian circuit (or not)?</vt:lpstr>
      <vt:lpstr>Degree</vt:lpstr>
      <vt:lpstr>Degree</vt:lpstr>
      <vt:lpstr>Degree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What does degree have to do with Eulerian circuits?</vt:lpstr>
      <vt:lpstr>No Eulerian Circuits With Odd Degrees</vt:lpstr>
      <vt:lpstr>Theorem 2 (in section 7.1)</vt:lpstr>
      <vt:lpstr>Theorem 5 (in section 7.1)</vt:lpstr>
    </vt:vector>
  </TitlesOfParts>
  <Company>Shippensburg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1.1: Paths and Models</dc:title>
  <dc:creator>James Hamblin</dc:creator>
  <cp:lastModifiedBy>Lance Bryant</cp:lastModifiedBy>
  <cp:revision>33</cp:revision>
  <dcterms:created xsi:type="dcterms:W3CDTF">2009-07-30T15:08:51Z</dcterms:created>
  <dcterms:modified xsi:type="dcterms:W3CDTF">2013-04-25T13:21:56Z</dcterms:modified>
</cp:coreProperties>
</file>