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99" r:id="rId3"/>
    <p:sldId id="263" r:id="rId4"/>
    <p:sldId id="264" r:id="rId5"/>
    <p:sldId id="265" r:id="rId6"/>
    <p:sldId id="256"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3" r:id="rId34"/>
    <p:sldId id="292" r:id="rId35"/>
    <p:sldId id="294" r:id="rId36"/>
    <p:sldId id="295" r:id="rId37"/>
    <p:sldId id="296" r:id="rId38"/>
    <p:sldId id="297" r:id="rId39"/>
    <p:sldId id="298"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EEFE"/>
    <a:srgbClr val="96EAFE"/>
    <a:srgbClr val="7C5989"/>
    <a:srgbClr val="000066"/>
    <a:srgbClr val="4D6B89"/>
    <a:srgbClr val="384E64"/>
    <a:srgbClr val="274E75"/>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4" autoAdjust="0"/>
  </p:normalViewPr>
  <p:slideViewPr>
    <p:cSldViewPr>
      <p:cViewPr varScale="1">
        <p:scale>
          <a:sx n="96" d="100"/>
          <a:sy n="96" d="100"/>
        </p:scale>
        <p:origin x="-1016"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514600"/>
            <a:ext cx="9144000" cy="914400"/>
          </a:xfrm>
        </p:spPr>
        <p:txBody>
          <a:bodyPr/>
          <a:lstStyle>
            <a:lvl1pPr>
              <a:defRPr sz="44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0" y="3479800"/>
            <a:ext cx="9144000" cy="635000"/>
          </a:xfrm>
        </p:spPr>
        <p:txBody>
          <a:bodyPr/>
          <a:lstStyle>
            <a:lvl1pPr marL="0" indent="0" algn="ctr">
              <a:buFontTx/>
              <a:buNone/>
              <a:defRPr sz="2400"/>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0" y="6629400"/>
            <a:ext cx="1905000" cy="228600"/>
          </a:xfrm>
        </p:spPr>
        <p:txBody>
          <a:bodyPr/>
          <a:lstStyle>
            <a:lvl1pPr>
              <a:defRPr b="1">
                <a:latin typeface="Arial" charset="0"/>
              </a:defRPr>
            </a:lvl1pPr>
          </a:lstStyle>
          <a:p>
            <a:endParaRPr lang="en-US"/>
          </a:p>
        </p:txBody>
      </p:sp>
      <p:sp>
        <p:nvSpPr>
          <p:cNvPr id="3077" name="Rectangle 5"/>
          <p:cNvSpPr>
            <a:spLocks noGrp="1" noChangeArrowheads="1"/>
          </p:cNvSpPr>
          <p:nvPr>
            <p:ph type="ftr" sz="quarter" idx="3"/>
          </p:nvPr>
        </p:nvSpPr>
        <p:spPr>
          <a:xfrm>
            <a:off x="3124200" y="6629400"/>
            <a:ext cx="2895600" cy="228600"/>
          </a:xfrm>
        </p:spPr>
        <p:txBody>
          <a:bodyPr/>
          <a:lstStyle>
            <a:lvl1pPr>
              <a:defRPr b="1">
                <a:latin typeface="Arial" charset="0"/>
              </a:defRPr>
            </a:lvl1pPr>
          </a:lstStyle>
          <a:p>
            <a:endParaRPr lang="en-US"/>
          </a:p>
        </p:txBody>
      </p:sp>
      <p:sp>
        <p:nvSpPr>
          <p:cNvPr id="3078" name="Rectangle 6"/>
          <p:cNvSpPr>
            <a:spLocks noGrp="1" noChangeArrowheads="1"/>
          </p:cNvSpPr>
          <p:nvPr>
            <p:ph type="sldNum" sz="quarter" idx="4"/>
          </p:nvPr>
        </p:nvSpPr>
        <p:spPr>
          <a:xfrm>
            <a:off x="7239000" y="6629400"/>
            <a:ext cx="1905000" cy="228600"/>
          </a:xfrm>
        </p:spPr>
        <p:txBody>
          <a:bodyPr/>
          <a:lstStyle>
            <a:lvl1pPr>
              <a:defRPr b="1">
                <a:latin typeface="Arial" charset="0"/>
              </a:defRPr>
            </a:lvl1pPr>
          </a:lstStyle>
          <a:p>
            <a:fld id="{A824896F-7755-466F-8C35-EAFD8CA4351D}" type="slidenum">
              <a:rPr lang="en-US"/>
              <a:pPr/>
              <a:t>‹#›</a:t>
            </a:fld>
            <a:endParaRPr lang="en-US"/>
          </a:p>
        </p:txBody>
      </p:sp>
    </p:spTree>
  </p:cSld>
  <p:clrMapOvr>
    <a:masterClrMapping/>
  </p:clrMapOvr>
  <p:transition xmlns:p14="http://schemas.microsoft.com/office/powerpoint/2010/mai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C56374-977E-4424-935F-A12D278A283A}" type="slidenum">
              <a:rPr lang="en-US"/>
              <a:pPr/>
              <a:t>‹#›</a:t>
            </a:fld>
            <a:endParaRPr lang="en-US"/>
          </a:p>
        </p:txBody>
      </p:sp>
    </p:spTree>
    <p:extLst>
      <p:ext uri="{BB962C8B-B14F-4D97-AF65-F5344CB8AC3E}">
        <p14:creationId xmlns:p14="http://schemas.microsoft.com/office/powerpoint/2010/main" val="2980996215"/>
      </p:ext>
    </p:extLst>
  </p:cSld>
  <p:clrMapOvr>
    <a:masterClrMapping/>
  </p:clrMapOvr>
  <p:transition xmlns:p14="http://schemas.microsoft.com/office/powerpoint/2010/mai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21907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04800"/>
            <a:ext cx="64198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3A2306-EA26-4CD1-AF4E-2B0594819D26}" type="slidenum">
              <a:rPr lang="en-US"/>
              <a:pPr/>
              <a:t>‹#›</a:t>
            </a:fld>
            <a:endParaRPr lang="en-US"/>
          </a:p>
        </p:txBody>
      </p:sp>
    </p:spTree>
    <p:extLst>
      <p:ext uri="{BB962C8B-B14F-4D97-AF65-F5344CB8AC3E}">
        <p14:creationId xmlns:p14="http://schemas.microsoft.com/office/powerpoint/2010/main" val="3315482209"/>
      </p:ext>
    </p:extLst>
  </p:cSld>
  <p:clrMapOvr>
    <a:masterClrMapping/>
  </p:clrMapOvr>
  <p:transition xmlns:p14="http://schemas.microsoft.com/office/powerpoint/2010/mai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45CE18-FEDB-42B8-B312-8B3BA77B227B}" type="slidenum">
              <a:rPr lang="en-US"/>
              <a:pPr/>
              <a:t>‹#›</a:t>
            </a:fld>
            <a:endParaRPr lang="en-US"/>
          </a:p>
        </p:txBody>
      </p:sp>
    </p:spTree>
    <p:extLst>
      <p:ext uri="{BB962C8B-B14F-4D97-AF65-F5344CB8AC3E}">
        <p14:creationId xmlns:p14="http://schemas.microsoft.com/office/powerpoint/2010/main" val="318552473"/>
      </p:ext>
    </p:extLst>
  </p:cSld>
  <p:clrMapOvr>
    <a:masterClrMapping/>
  </p:clrMapOvr>
  <p:transition xmlns:p14="http://schemas.microsoft.com/office/powerpoint/2010/mai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6F8B2E-FEF9-4C06-A6EA-B5CD37F657F7}" type="slidenum">
              <a:rPr lang="en-US"/>
              <a:pPr/>
              <a:t>‹#›</a:t>
            </a:fld>
            <a:endParaRPr lang="en-US"/>
          </a:p>
        </p:txBody>
      </p:sp>
    </p:spTree>
    <p:extLst>
      <p:ext uri="{BB962C8B-B14F-4D97-AF65-F5344CB8AC3E}">
        <p14:creationId xmlns:p14="http://schemas.microsoft.com/office/powerpoint/2010/main" val="778739069"/>
      </p:ext>
    </p:extLst>
  </p:cSld>
  <p:clrMapOvr>
    <a:masterClrMapping/>
  </p:clrMapOvr>
  <p:transition xmlns:p14="http://schemas.microsoft.com/office/powerpoint/2010/mai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219200"/>
            <a:ext cx="3695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219200"/>
            <a:ext cx="3695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9E9954-B703-4A44-A9C2-064BB611DF7B}" type="slidenum">
              <a:rPr lang="en-US"/>
              <a:pPr/>
              <a:t>‹#›</a:t>
            </a:fld>
            <a:endParaRPr lang="en-US"/>
          </a:p>
        </p:txBody>
      </p:sp>
    </p:spTree>
    <p:extLst>
      <p:ext uri="{BB962C8B-B14F-4D97-AF65-F5344CB8AC3E}">
        <p14:creationId xmlns:p14="http://schemas.microsoft.com/office/powerpoint/2010/main" val="3840276503"/>
      </p:ext>
    </p:extLst>
  </p:cSld>
  <p:clrMapOvr>
    <a:masterClrMapping/>
  </p:clrMapOvr>
  <p:transition xmlns:p14="http://schemas.microsoft.com/office/powerpoint/2010/mai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208AB69-F4F1-4209-9B61-7037FCEB2A2C}" type="slidenum">
              <a:rPr lang="en-US"/>
              <a:pPr/>
              <a:t>‹#›</a:t>
            </a:fld>
            <a:endParaRPr lang="en-US"/>
          </a:p>
        </p:txBody>
      </p:sp>
    </p:spTree>
    <p:extLst>
      <p:ext uri="{BB962C8B-B14F-4D97-AF65-F5344CB8AC3E}">
        <p14:creationId xmlns:p14="http://schemas.microsoft.com/office/powerpoint/2010/main" val="943292018"/>
      </p:ext>
    </p:extLst>
  </p:cSld>
  <p:clrMapOvr>
    <a:masterClrMapping/>
  </p:clrMapOvr>
  <p:transition xmlns:p14="http://schemas.microsoft.com/office/powerpoint/2010/mai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DEAAFB4-FDB7-4E54-B52B-447C3A700748}" type="slidenum">
              <a:rPr lang="en-US"/>
              <a:pPr/>
              <a:t>‹#›</a:t>
            </a:fld>
            <a:endParaRPr lang="en-US"/>
          </a:p>
        </p:txBody>
      </p:sp>
    </p:spTree>
    <p:extLst>
      <p:ext uri="{BB962C8B-B14F-4D97-AF65-F5344CB8AC3E}">
        <p14:creationId xmlns:p14="http://schemas.microsoft.com/office/powerpoint/2010/main" val="887474955"/>
      </p:ext>
    </p:extLst>
  </p:cSld>
  <p:clrMapOvr>
    <a:masterClrMapping/>
  </p:clrMapOvr>
  <p:transition xmlns:p14="http://schemas.microsoft.com/office/powerpoint/2010/mai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220D672-B12B-4FAA-A631-9CA5B5C5813F}" type="slidenum">
              <a:rPr lang="en-US"/>
              <a:pPr/>
              <a:t>‹#›</a:t>
            </a:fld>
            <a:endParaRPr lang="en-US"/>
          </a:p>
        </p:txBody>
      </p:sp>
    </p:spTree>
    <p:extLst>
      <p:ext uri="{BB962C8B-B14F-4D97-AF65-F5344CB8AC3E}">
        <p14:creationId xmlns:p14="http://schemas.microsoft.com/office/powerpoint/2010/main" val="2383776107"/>
      </p:ext>
    </p:extLst>
  </p:cSld>
  <p:clrMapOvr>
    <a:masterClrMapping/>
  </p:clrMapOvr>
  <p:transition xmlns:p14="http://schemas.microsoft.com/office/powerpoint/2010/mai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F5E704-AC6B-47FB-BDE9-3FAF54BE9DDC}" type="slidenum">
              <a:rPr lang="en-US"/>
              <a:pPr/>
              <a:t>‹#›</a:t>
            </a:fld>
            <a:endParaRPr lang="en-US"/>
          </a:p>
        </p:txBody>
      </p:sp>
    </p:spTree>
    <p:extLst>
      <p:ext uri="{BB962C8B-B14F-4D97-AF65-F5344CB8AC3E}">
        <p14:creationId xmlns:p14="http://schemas.microsoft.com/office/powerpoint/2010/main" val="3827010985"/>
      </p:ext>
    </p:extLst>
  </p:cSld>
  <p:clrMapOvr>
    <a:masterClrMapping/>
  </p:clrMapOvr>
  <p:transition xmlns:p14="http://schemas.microsoft.com/office/powerpoint/2010/mai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060965-0726-4D60-93AC-F14691D533EE}" type="slidenum">
              <a:rPr lang="en-US"/>
              <a:pPr/>
              <a:t>‹#›</a:t>
            </a:fld>
            <a:endParaRPr lang="en-US"/>
          </a:p>
        </p:txBody>
      </p:sp>
    </p:spTree>
    <p:extLst>
      <p:ext uri="{BB962C8B-B14F-4D97-AF65-F5344CB8AC3E}">
        <p14:creationId xmlns:p14="http://schemas.microsoft.com/office/powerpoint/2010/main" val="2722170718"/>
      </p:ext>
    </p:extLst>
  </p:cSld>
  <p:clrMapOvr>
    <a:masterClrMapping/>
  </p:clrMapOvr>
  <p:transition xmlns:p14="http://schemas.microsoft.com/office/powerpoint/2010/mai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371600" y="1219200"/>
            <a:ext cx="75438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6" name="Rectangle 2"/>
          <p:cNvSpPr>
            <a:spLocks noGrp="1" noChangeArrowheads="1"/>
          </p:cNvSpPr>
          <p:nvPr>
            <p:ph type="title"/>
          </p:nvPr>
        </p:nvSpPr>
        <p:spPr bwMode="auto">
          <a:xfrm>
            <a:off x="152400" y="304800"/>
            <a:ext cx="8763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endParaRPr lang="en-US"/>
          </a:p>
        </p:txBody>
      </p:sp>
      <p:sp>
        <p:nvSpPr>
          <p:cNvPr id="1029" name="Rectangle 5"/>
          <p:cNvSpPr>
            <a:spLocks noGrp="1" noChangeArrowheads="1"/>
          </p:cNvSpPr>
          <p:nvPr>
            <p:ph type="ftr" sz="quarter" idx="3"/>
          </p:nvPr>
        </p:nvSpPr>
        <p:spPr bwMode="auto">
          <a:xfrm>
            <a:off x="2133600" y="6477000"/>
            <a:ext cx="4876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endParaRPr lang="en-US"/>
          </a:p>
        </p:txBody>
      </p:sp>
      <p:sp>
        <p:nvSpPr>
          <p:cNvPr id="1030" name="Rectangle 6"/>
          <p:cNvSpPr>
            <a:spLocks noGrp="1" noChangeArrowheads="1"/>
          </p:cNvSpPr>
          <p:nvPr>
            <p:ph type="sldNum" sz="quarter" idx="4"/>
          </p:nvPr>
        </p:nvSpPr>
        <p:spPr bwMode="auto">
          <a:xfrm>
            <a:off x="72390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fld id="{BEE4D5E0-1087-42AD-AF1E-CF6E852B75E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fade thruBlk="1"/>
  </p:transition>
  <p:txStyles>
    <p:titleStyle>
      <a:lvl1pPr algn="ctr" rtl="0" eaLnBrk="1" fontAlgn="base" hangingPunct="1">
        <a:spcBef>
          <a:spcPct val="0"/>
        </a:spcBef>
        <a:spcAft>
          <a:spcPct val="0"/>
        </a:spcAft>
        <a:defRPr sz="3600" b="1">
          <a:solidFill>
            <a:schemeClr val="tx2"/>
          </a:solidFill>
          <a:latin typeface="+mj-lt"/>
          <a:ea typeface="+mj-ea"/>
          <a:cs typeface="+mj-cs"/>
        </a:defRPr>
      </a:lvl1pPr>
      <a:lvl2pPr algn="ctr" rtl="0" eaLnBrk="1" fontAlgn="base" hangingPunct="1">
        <a:spcBef>
          <a:spcPct val="0"/>
        </a:spcBef>
        <a:spcAft>
          <a:spcPct val="0"/>
        </a:spcAft>
        <a:defRPr sz="3600" b="1">
          <a:solidFill>
            <a:schemeClr val="tx2"/>
          </a:solidFill>
          <a:latin typeface="Arial Narrow" pitchFamily="34" charset="0"/>
        </a:defRPr>
      </a:lvl2pPr>
      <a:lvl3pPr algn="ctr" rtl="0" eaLnBrk="1" fontAlgn="base" hangingPunct="1">
        <a:spcBef>
          <a:spcPct val="0"/>
        </a:spcBef>
        <a:spcAft>
          <a:spcPct val="0"/>
        </a:spcAft>
        <a:defRPr sz="3600" b="1">
          <a:solidFill>
            <a:schemeClr val="tx2"/>
          </a:solidFill>
          <a:latin typeface="Arial Narrow" pitchFamily="34" charset="0"/>
        </a:defRPr>
      </a:lvl3pPr>
      <a:lvl4pPr algn="ctr" rtl="0" eaLnBrk="1" fontAlgn="base" hangingPunct="1">
        <a:spcBef>
          <a:spcPct val="0"/>
        </a:spcBef>
        <a:spcAft>
          <a:spcPct val="0"/>
        </a:spcAft>
        <a:defRPr sz="3600" b="1">
          <a:solidFill>
            <a:schemeClr val="tx2"/>
          </a:solidFill>
          <a:latin typeface="Arial Narrow" pitchFamily="34" charset="0"/>
        </a:defRPr>
      </a:lvl4pPr>
      <a:lvl5pPr algn="ctr" rtl="0" eaLnBrk="1" fontAlgn="base" hangingPunct="1">
        <a:spcBef>
          <a:spcPct val="0"/>
        </a:spcBef>
        <a:spcAft>
          <a:spcPct val="0"/>
        </a:spcAft>
        <a:defRPr sz="3600" b="1">
          <a:solidFill>
            <a:schemeClr val="tx2"/>
          </a:solidFill>
          <a:latin typeface="Arial Narrow" pitchFamily="34" charset="0"/>
        </a:defRPr>
      </a:lvl5pPr>
      <a:lvl6pPr marL="457200" algn="ctr" rtl="0" eaLnBrk="1" fontAlgn="base" hangingPunct="1">
        <a:spcBef>
          <a:spcPct val="0"/>
        </a:spcBef>
        <a:spcAft>
          <a:spcPct val="0"/>
        </a:spcAft>
        <a:defRPr sz="3600" b="1">
          <a:solidFill>
            <a:schemeClr val="tx2"/>
          </a:solidFill>
          <a:latin typeface="Arial Narrow" pitchFamily="34" charset="0"/>
        </a:defRPr>
      </a:lvl6pPr>
      <a:lvl7pPr marL="914400" algn="ctr" rtl="0" eaLnBrk="1" fontAlgn="base" hangingPunct="1">
        <a:spcBef>
          <a:spcPct val="0"/>
        </a:spcBef>
        <a:spcAft>
          <a:spcPct val="0"/>
        </a:spcAft>
        <a:defRPr sz="3600" b="1">
          <a:solidFill>
            <a:schemeClr val="tx2"/>
          </a:solidFill>
          <a:latin typeface="Arial Narrow" pitchFamily="34" charset="0"/>
        </a:defRPr>
      </a:lvl7pPr>
      <a:lvl8pPr marL="1371600" algn="ctr" rtl="0" eaLnBrk="1" fontAlgn="base" hangingPunct="1">
        <a:spcBef>
          <a:spcPct val="0"/>
        </a:spcBef>
        <a:spcAft>
          <a:spcPct val="0"/>
        </a:spcAft>
        <a:defRPr sz="3600" b="1">
          <a:solidFill>
            <a:schemeClr val="tx2"/>
          </a:solidFill>
          <a:latin typeface="Arial Narrow" pitchFamily="34" charset="0"/>
        </a:defRPr>
      </a:lvl8pPr>
      <a:lvl9pPr marL="1828800" algn="ctr" rtl="0" eaLnBrk="1" fontAlgn="base" hangingPunct="1">
        <a:spcBef>
          <a:spcPct val="0"/>
        </a:spcBef>
        <a:spcAft>
          <a:spcPct val="0"/>
        </a:spcAft>
        <a:defRPr sz="3600" b="1">
          <a:solidFill>
            <a:schemeClr val="tx2"/>
          </a:solidFill>
          <a:latin typeface="Arial Narrow"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6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2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Discrete Mathematics Section 1.1</a:t>
            </a:r>
            <a:endParaRPr lang="en-US" dirty="0"/>
          </a:p>
        </p:txBody>
      </p:sp>
      <p:sp>
        <p:nvSpPr>
          <p:cNvPr id="5" name="Subtitle 4"/>
          <p:cNvSpPr>
            <a:spLocks noGrp="1"/>
          </p:cNvSpPr>
          <p:nvPr>
            <p:ph type="subTitle" idx="1"/>
          </p:nvPr>
        </p:nvSpPr>
        <p:spPr/>
        <p:txBody>
          <a:bodyPr/>
          <a:lstStyle/>
          <a:p>
            <a:r>
              <a:rPr lang="en-US" dirty="0" smtClean="0"/>
              <a:t>First Examples</a:t>
            </a:r>
            <a:endParaRPr lang="en-US" dirty="0"/>
          </a:p>
        </p:txBody>
      </p:sp>
    </p:spTree>
    <p:extLst>
      <p:ext uri="{BB962C8B-B14F-4D97-AF65-F5344CB8AC3E}">
        <p14:creationId xmlns:p14="http://schemas.microsoft.com/office/powerpoint/2010/main" val="74554839"/>
      </p:ext>
    </p:extLst>
  </p:cSld>
  <p:clrMapOvr>
    <a:masterClrMapping/>
  </p:clrMapOvr>
  <p:transition xmlns:p14="http://schemas.microsoft.com/office/powerpoint/2010/mai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Move any number of cards, one at a time, from the top of the packet to the bottom</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1322732566"/>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Either turn over the entire stack or do not – your choice</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1212470248"/>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Turn over the topmost card</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2891156789"/>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Turn over the top two cards as one</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1293994726"/>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Turn over the top three cards as one</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172469477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Close your eyes and say, “I </a:t>
            </a:r>
            <a:r>
              <a:rPr lang="en-US" i="1" dirty="0" smtClean="0"/>
              <a:t>do</a:t>
            </a:r>
            <a:r>
              <a:rPr lang="en-US" dirty="0" smtClean="0"/>
              <a:t> believe in magic!”</a:t>
            </a:r>
            <a:endParaRPr lang="en-US" dirty="0"/>
          </a:p>
        </p:txBody>
      </p:sp>
      <p:sp>
        <p:nvSpPr>
          <p:cNvPr id="92163" name="Rectangle 3"/>
          <p:cNvSpPr>
            <a:spLocks noGrp="1" noChangeArrowheads="1"/>
          </p:cNvSpPr>
          <p:nvPr>
            <p:ph type="subTitle" idx="1"/>
          </p:nvPr>
        </p:nvSpPr>
        <p:spPr/>
        <p:txBody>
          <a:bodyPr/>
          <a:lstStyle/>
          <a:p>
            <a:endParaRPr lang="en-US" dirty="0"/>
          </a:p>
        </p:txBody>
      </p:sp>
    </p:spTree>
    <p:extLst>
      <p:ext uri="{BB962C8B-B14F-4D97-AF65-F5344CB8AC3E}">
        <p14:creationId xmlns:p14="http://schemas.microsoft.com/office/powerpoint/2010/main" val="4046125307"/>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The club (    ) is the only card facing the opposite way from the others!</a:t>
            </a:r>
            <a:endParaRPr lang="en-US" dirty="0"/>
          </a:p>
        </p:txBody>
      </p:sp>
      <p:sp>
        <p:nvSpPr>
          <p:cNvPr id="92163" name="Rectangle 3"/>
          <p:cNvSpPr>
            <a:spLocks noGrp="1" noChangeArrowheads="1"/>
          </p:cNvSpPr>
          <p:nvPr>
            <p:ph type="subTitle" idx="1"/>
          </p:nvPr>
        </p:nvSpPr>
        <p:spPr/>
        <p:txBody>
          <a:bodyPr/>
          <a:lstStyle/>
          <a:p>
            <a:endParaRPr lang="en-US" dirty="0"/>
          </a:p>
        </p:txBody>
      </p:sp>
      <p:pic>
        <p:nvPicPr>
          <p:cNvPr id="2" name="Picture 1" descr="Screen shot 2013-01-21 at 8.19.1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514600"/>
            <a:ext cx="457200" cy="475989"/>
          </a:xfrm>
          <a:prstGeom prst="rect">
            <a:avLst/>
          </a:prstGeom>
        </p:spPr>
      </p:pic>
    </p:spTree>
    <p:extLst>
      <p:ext uri="{BB962C8B-B14F-4D97-AF65-F5344CB8AC3E}">
        <p14:creationId xmlns:p14="http://schemas.microsoft.com/office/powerpoint/2010/main" val="2457839257"/>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Turn the spade (the uppermost card) face down</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308087578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Move any number of cards, one at a time, from the top of the packet to the bottom</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161016389"/>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Turn over the top two cards as one</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1794742529"/>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Magic Trick</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1951717440"/>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Move any number of cards, one at a time, from the top of the packet to the bottom</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2085148775"/>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Turn over the top two cards as one</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2573201987"/>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Move any number of cards, one at a time, from the top of the packet to the bottom</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2445095561"/>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Either turn over the entire stack or do not – your choice</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415041567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Turn over the topmost card</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847261965"/>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Turn over the top two cards as one</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3648527574"/>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Turn over the top three cards as one</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1510834381"/>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Close your eyes and say, “I </a:t>
            </a:r>
            <a:r>
              <a:rPr lang="en-US" i="1" dirty="0" smtClean="0"/>
              <a:t>do</a:t>
            </a:r>
            <a:r>
              <a:rPr lang="en-US" dirty="0" smtClean="0"/>
              <a:t> believe in magic!”</a:t>
            </a:r>
            <a:endParaRPr lang="en-US" dirty="0"/>
          </a:p>
        </p:txBody>
      </p:sp>
      <p:sp>
        <p:nvSpPr>
          <p:cNvPr id="92163" name="Rectangle 3"/>
          <p:cNvSpPr>
            <a:spLocks noGrp="1" noChangeArrowheads="1"/>
          </p:cNvSpPr>
          <p:nvPr>
            <p:ph type="subTitle" idx="1"/>
          </p:nvPr>
        </p:nvSpPr>
        <p:spPr/>
        <p:txBody>
          <a:bodyPr/>
          <a:lstStyle/>
          <a:p>
            <a:endParaRPr lang="en-US" dirty="0"/>
          </a:p>
        </p:txBody>
      </p:sp>
    </p:spTree>
    <p:extLst>
      <p:ext uri="{BB962C8B-B14F-4D97-AF65-F5344CB8AC3E}">
        <p14:creationId xmlns:p14="http://schemas.microsoft.com/office/powerpoint/2010/main" val="3223517295"/>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The club (    ) is the only card facing the opposite way from the others!</a:t>
            </a:r>
            <a:endParaRPr lang="en-US" dirty="0"/>
          </a:p>
        </p:txBody>
      </p:sp>
      <p:sp>
        <p:nvSpPr>
          <p:cNvPr id="92163" name="Rectangle 3"/>
          <p:cNvSpPr>
            <a:spLocks noGrp="1" noChangeArrowheads="1"/>
          </p:cNvSpPr>
          <p:nvPr>
            <p:ph type="subTitle" idx="1"/>
          </p:nvPr>
        </p:nvSpPr>
        <p:spPr/>
        <p:txBody>
          <a:bodyPr/>
          <a:lstStyle/>
          <a:p>
            <a:endParaRPr lang="en-US" dirty="0"/>
          </a:p>
        </p:txBody>
      </p:sp>
      <p:pic>
        <p:nvPicPr>
          <p:cNvPr id="2" name="Picture 1" descr="Screen shot 2013-01-21 at 8.19.1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514600"/>
            <a:ext cx="457200" cy="475989"/>
          </a:xfrm>
          <a:prstGeom prst="rect">
            <a:avLst/>
          </a:prstGeom>
        </p:spPr>
      </p:pic>
    </p:spTree>
    <p:extLst>
      <p:ext uri="{BB962C8B-B14F-4D97-AF65-F5344CB8AC3E}">
        <p14:creationId xmlns:p14="http://schemas.microsoft.com/office/powerpoint/2010/main" val="302740650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Ten Steps</a:t>
            </a:r>
            <a:endParaRPr lang="en-US" dirty="0"/>
          </a:p>
        </p:txBody>
      </p:sp>
      <p:sp>
        <p:nvSpPr>
          <p:cNvPr id="3" name="Content Placeholder 2"/>
          <p:cNvSpPr>
            <a:spLocks noGrp="1"/>
          </p:cNvSpPr>
          <p:nvPr>
            <p:ph idx="1"/>
          </p:nvPr>
        </p:nvSpPr>
        <p:spPr>
          <a:xfrm>
            <a:off x="1143000" y="1219200"/>
            <a:ext cx="7772400" cy="5486400"/>
          </a:xfrm>
        </p:spPr>
        <p:txBody>
          <a:bodyPr/>
          <a:lstStyle/>
          <a:p>
            <a:pPr marL="514350" indent="-514350">
              <a:buFont typeface="+mj-lt"/>
              <a:buAutoNum type="arabicPeriod"/>
            </a:pPr>
            <a:r>
              <a:rPr lang="en-US" sz="2400" dirty="0" smtClean="0"/>
              <a:t>Turn the spade (the uppermost card) face down</a:t>
            </a:r>
          </a:p>
          <a:p>
            <a:pPr marL="514350" indent="-514350">
              <a:buFont typeface="+mj-lt"/>
              <a:buAutoNum type="arabicPeriod"/>
            </a:pPr>
            <a:r>
              <a:rPr lang="en-US" sz="2400" dirty="0" smtClean="0"/>
              <a:t>Move any number of cards, one at a time, from the top of the packet to the bottom</a:t>
            </a:r>
          </a:p>
          <a:p>
            <a:pPr marL="514350" indent="-514350">
              <a:buFont typeface="+mj-lt"/>
              <a:buAutoNum type="arabicPeriod"/>
            </a:pPr>
            <a:r>
              <a:rPr lang="en-US" sz="2400" dirty="0" smtClean="0"/>
              <a:t>Turn over the top two cards as one</a:t>
            </a:r>
          </a:p>
          <a:p>
            <a:pPr marL="514350" indent="-514350">
              <a:buFont typeface="+mj-lt"/>
              <a:buAutoNum type="arabicPeriod"/>
            </a:pPr>
            <a:r>
              <a:rPr lang="en-US" sz="2400" dirty="0"/>
              <a:t>Move any number of cards, one at a time, from the top of the packet to the bottom</a:t>
            </a:r>
          </a:p>
          <a:p>
            <a:pPr marL="514350" indent="-514350">
              <a:buFont typeface="+mj-lt"/>
              <a:buAutoNum type="arabicPeriod"/>
            </a:pPr>
            <a:r>
              <a:rPr lang="en-US" sz="2400" dirty="0" smtClean="0"/>
              <a:t>Turn over the top two cards as one</a:t>
            </a:r>
          </a:p>
          <a:p>
            <a:pPr marL="514350" indent="-514350">
              <a:buFont typeface="+mj-lt"/>
              <a:buAutoNum type="arabicPeriod"/>
            </a:pPr>
            <a:r>
              <a:rPr lang="en-US" sz="2400" dirty="0"/>
              <a:t>Move any number of cards, one at a time, from the top of the packet to the bottom</a:t>
            </a:r>
          </a:p>
          <a:p>
            <a:pPr marL="514350" indent="-514350">
              <a:buFont typeface="+mj-lt"/>
              <a:buAutoNum type="arabicPeriod"/>
            </a:pPr>
            <a:r>
              <a:rPr lang="en-US" sz="2400" dirty="0" smtClean="0"/>
              <a:t>Either turn over the entire stack or do not – your choice</a:t>
            </a:r>
          </a:p>
          <a:p>
            <a:pPr marL="514350" indent="-514350">
              <a:buFont typeface="+mj-lt"/>
              <a:buAutoNum type="arabicPeriod"/>
            </a:pPr>
            <a:r>
              <a:rPr lang="en-US" sz="2400" dirty="0" smtClean="0"/>
              <a:t>Turn over the topmost card</a:t>
            </a:r>
          </a:p>
          <a:p>
            <a:pPr marL="514350" indent="-514350">
              <a:buFont typeface="+mj-lt"/>
              <a:buAutoNum type="arabicPeriod"/>
            </a:pPr>
            <a:r>
              <a:rPr lang="en-US" sz="2400" dirty="0" smtClean="0"/>
              <a:t>Turn over the top two cards as one</a:t>
            </a:r>
          </a:p>
          <a:p>
            <a:pPr marL="514350" indent="-514350">
              <a:buFont typeface="+mj-lt"/>
              <a:buAutoNum type="arabicPeriod"/>
            </a:pPr>
            <a:r>
              <a:rPr lang="en-US" sz="2400" dirty="0" smtClean="0"/>
              <a:t>Turn over the top three cards as one</a:t>
            </a:r>
            <a:endParaRPr lang="en-US" sz="2400" dirty="0"/>
          </a:p>
        </p:txBody>
      </p:sp>
    </p:spTree>
    <p:extLst>
      <p:ext uri="{BB962C8B-B14F-4D97-AF65-F5344CB8AC3E}">
        <p14:creationId xmlns:p14="http://schemas.microsoft.com/office/powerpoint/2010/main" val="3802752985"/>
      </p:ext>
    </p:extLst>
  </p:cSld>
  <p:clrMapOvr>
    <a:masterClrMapping/>
  </p:clrMapOvr>
  <p:transition xmlns:p14="http://schemas.microsoft.com/office/powerpoint/2010/mai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Deck of Playing Cards</a:t>
            </a:r>
            <a:endParaRPr lang="en-US" dirty="0"/>
          </a:p>
        </p:txBody>
      </p:sp>
      <p:pic>
        <p:nvPicPr>
          <p:cNvPr id="5" name="Picture 4" descr="Screen shot 2013-01-21 at 8.06.0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600200"/>
            <a:ext cx="8824686" cy="4419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16461521"/>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Ten Steps</a:t>
            </a:r>
            <a:endParaRPr lang="en-US" dirty="0"/>
          </a:p>
        </p:txBody>
      </p:sp>
      <p:sp>
        <p:nvSpPr>
          <p:cNvPr id="3" name="Content Placeholder 2"/>
          <p:cNvSpPr>
            <a:spLocks noGrp="1"/>
          </p:cNvSpPr>
          <p:nvPr>
            <p:ph idx="1"/>
          </p:nvPr>
        </p:nvSpPr>
        <p:spPr>
          <a:xfrm>
            <a:off x="1143000" y="1219200"/>
            <a:ext cx="7772400" cy="5486400"/>
          </a:xfrm>
        </p:spPr>
        <p:txBody>
          <a:bodyPr/>
          <a:lstStyle/>
          <a:p>
            <a:pPr marL="514350" indent="-514350">
              <a:buFont typeface="+mj-lt"/>
              <a:buAutoNum type="arabicPeriod"/>
            </a:pPr>
            <a:r>
              <a:rPr lang="en-US" sz="2400" dirty="0" smtClean="0"/>
              <a:t>Turn the spade (the uppermost card) face down</a:t>
            </a:r>
          </a:p>
          <a:p>
            <a:pPr marL="514350" indent="-514350">
              <a:buFont typeface="+mj-lt"/>
              <a:buAutoNum type="arabicPeriod"/>
            </a:pPr>
            <a:r>
              <a:rPr lang="en-US" sz="2400" dirty="0" smtClean="0"/>
              <a:t>Move any number of cards, one at a time, from the top of the packet to the bottom</a:t>
            </a:r>
          </a:p>
          <a:p>
            <a:pPr marL="514350" indent="-514350">
              <a:buFont typeface="+mj-lt"/>
              <a:buAutoNum type="arabicPeriod"/>
            </a:pPr>
            <a:r>
              <a:rPr lang="en-US" sz="2400" dirty="0" smtClean="0"/>
              <a:t>Turn over the top two cards as one</a:t>
            </a:r>
          </a:p>
          <a:p>
            <a:pPr marL="514350" indent="-514350">
              <a:buFont typeface="+mj-lt"/>
              <a:buAutoNum type="arabicPeriod"/>
            </a:pPr>
            <a:r>
              <a:rPr lang="en-US" sz="2400" dirty="0"/>
              <a:t>Move any number of cards, one at a time, from the top of the packet to the bottom</a:t>
            </a:r>
          </a:p>
          <a:p>
            <a:pPr marL="514350" indent="-514350">
              <a:buFont typeface="+mj-lt"/>
              <a:buAutoNum type="arabicPeriod"/>
            </a:pPr>
            <a:r>
              <a:rPr lang="en-US" sz="2400" dirty="0" smtClean="0"/>
              <a:t>Turn over the top two cards as one</a:t>
            </a:r>
          </a:p>
          <a:p>
            <a:pPr marL="514350" indent="-514350">
              <a:buFont typeface="+mj-lt"/>
              <a:buAutoNum type="arabicPeriod"/>
            </a:pPr>
            <a:r>
              <a:rPr lang="en-US" sz="2400" dirty="0"/>
              <a:t>Move any number of cards, one at a time, from the top of the packet to the bottom</a:t>
            </a:r>
          </a:p>
          <a:p>
            <a:pPr marL="514350" indent="-514350">
              <a:buFont typeface="+mj-lt"/>
              <a:buAutoNum type="arabicPeriod"/>
            </a:pPr>
            <a:r>
              <a:rPr lang="en-US" sz="2400" dirty="0" smtClean="0"/>
              <a:t>Either turn over the entire stack or do not – your choice</a:t>
            </a:r>
          </a:p>
          <a:p>
            <a:pPr marL="514350" indent="-514350">
              <a:buFont typeface="+mj-lt"/>
              <a:buAutoNum type="arabicPeriod"/>
            </a:pPr>
            <a:r>
              <a:rPr lang="en-US" sz="2400" dirty="0" smtClean="0"/>
              <a:t>Turn over the topmost card</a:t>
            </a:r>
          </a:p>
          <a:p>
            <a:pPr marL="514350" indent="-514350">
              <a:buFont typeface="+mj-lt"/>
              <a:buAutoNum type="arabicPeriod"/>
            </a:pPr>
            <a:r>
              <a:rPr lang="en-US" sz="2400" dirty="0" smtClean="0"/>
              <a:t>Turn over the top two cards as one</a:t>
            </a:r>
          </a:p>
          <a:p>
            <a:pPr marL="514350" indent="-514350">
              <a:buFont typeface="+mj-lt"/>
              <a:buAutoNum type="arabicPeriod"/>
            </a:pPr>
            <a:r>
              <a:rPr lang="en-US" sz="2400" dirty="0" smtClean="0"/>
              <a:t>Turn over the top three cards as one</a:t>
            </a:r>
            <a:endParaRPr lang="en-US" sz="2400" dirty="0"/>
          </a:p>
        </p:txBody>
      </p:sp>
      <p:sp>
        <p:nvSpPr>
          <p:cNvPr id="4" name="Rectangle 3"/>
          <p:cNvSpPr/>
          <p:nvPr/>
        </p:nvSpPr>
        <p:spPr bwMode="auto">
          <a:xfrm>
            <a:off x="1143000" y="1752600"/>
            <a:ext cx="7696200" cy="685800"/>
          </a:xfrm>
          <a:prstGeom prst="rect">
            <a:avLst/>
          </a:prstGeom>
          <a:solidFill>
            <a:srgbClr val="FFFF00">
              <a:alpha val="42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Rectangle 4"/>
          <p:cNvSpPr/>
          <p:nvPr/>
        </p:nvSpPr>
        <p:spPr bwMode="auto">
          <a:xfrm>
            <a:off x="1143000" y="2971800"/>
            <a:ext cx="7696200" cy="762000"/>
          </a:xfrm>
          <a:prstGeom prst="rect">
            <a:avLst/>
          </a:prstGeom>
          <a:solidFill>
            <a:srgbClr val="FFFF00">
              <a:alpha val="42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1143000" y="4191000"/>
            <a:ext cx="7696200" cy="762000"/>
          </a:xfrm>
          <a:prstGeom prst="rect">
            <a:avLst/>
          </a:prstGeom>
          <a:solidFill>
            <a:srgbClr val="FFFF00">
              <a:alpha val="42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1143000" y="5029200"/>
            <a:ext cx="7696200" cy="381000"/>
          </a:xfrm>
          <a:prstGeom prst="rect">
            <a:avLst/>
          </a:prstGeom>
          <a:solidFill>
            <a:srgbClr val="FFFF00">
              <a:alpha val="42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768165262"/>
      </p:ext>
    </p:extLst>
  </p:cSld>
  <p:clrMapOvr>
    <a:masterClrMapping/>
  </p:clrMapOvr>
  <p:transition xmlns:p14="http://schemas.microsoft.com/office/powerpoint/2010/mai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 Matter of Life and Death</a:t>
            </a:r>
            <a:endParaRPr lang="en-US" dirty="0"/>
          </a:p>
        </p:txBody>
      </p:sp>
      <p:sp>
        <p:nvSpPr>
          <p:cNvPr id="8" name="Text Placeholder 7"/>
          <p:cNvSpPr>
            <a:spLocks noGrp="1"/>
          </p:cNvSpPr>
          <p:nvPr>
            <p:ph type="body" idx="1"/>
          </p:nvPr>
        </p:nvSpPr>
        <p:spPr/>
        <p:txBody>
          <a:bodyPr/>
          <a:lstStyle/>
          <a:p>
            <a:endParaRPr lang="en-US"/>
          </a:p>
        </p:txBody>
      </p:sp>
    </p:spTree>
    <p:extLst>
      <p:ext uri="{BB962C8B-B14F-4D97-AF65-F5344CB8AC3E}">
        <p14:creationId xmlns:p14="http://schemas.microsoft.com/office/powerpoint/2010/main" val="3430135475"/>
      </p:ext>
    </p:extLst>
  </p:cSld>
  <p:clrMapOvr>
    <a:masterClrMapping/>
  </p:clrMapOvr>
  <p:transition xmlns:p14="http://schemas.microsoft.com/office/powerpoint/2010/mai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Flavius Josephus</a:t>
            </a:r>
            <a:endParaRPr lang="en-US" dirty="0"/>
          </a:p>
        </p:txBody>
      </p:sp>
      <p:sp>
        <p:nvSpPr>
          <p:cNvPr id="5" name="Content Placeholder 4"/>
          <p:cNvSpPr>
            <a:spLocks noGrp="1"/>
          </p:cNvSpPr>
          <p:nvPr>
            <p:ph idx="1"/>
          </p:nvPr>
        </p:nvSpPr>
        <p:spPr/>
        <p:txBody>
          <a:bodyPr/>
          <a:lstStyle/>
          <a:p>
            <a:pPr marL="0" indent="0">
              <a:buNone/>
            </a:pPr>
            <a:r>
              <a:rPr lang="en-US" dirty="0" smtClean="0"/>
              <a:t>In the Jewish revolt against Rome, Josephus and 39 of his comrades were holding out against the Romans in a cave. With defeat imminent, they decided to commit mass suicide. They arranged themselves in a circle. One man was designated as number one, and they proceeded clockwise killing every seventh man . . . </a:t>
            </a:r>
          </a:p>
          <a:p>
            <a:pPr marL="0" indent="0">
              <a:buNone/>
            </a:pPr>
            <a:endParaRPr lang="en-US" dirty="0"/>
          </a:p>
        </p:txBody>
      </p:sp>
    </p:spTree>
    <p:extLst>
      <p:ext uri="{BB962C8B-B14F-4D97-AF65-F5344CB8AC3E}">
        <p14:creationId xmlns:p14="http://schemas.microsoft.com/office/powerpoint/2010/main" val="3444259277"/>
      </p:ext>
    </p:extLst>
  </p:cSld>
  <p:clrMapOvr>
    <a:masterClrMapping/>
  </p:clrMapOvr>
  <p:transition xmlns:p14="http://schemas.microsoft.com/office/powerpoint/2010/mai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Flavius Josephus</a:t>
            </a:r>
            <a:endParaRPr lang="en-US" dirty="0"/>
          </a:p>
        </p:txBody>
      </p:sp>
      <p:sp>
        <p:nvSpPr>
          <p:cNvPr id="5" name="Content Placeholder 4"/>
          <p:cNvSpPr>
            <a:spLocks noGrp="1"/>
          </p:cNvSpPr>
          <p:nvPr>
            <p:ph idx="1"/>
          </p:nvPr>
        </p:nvSpPr>
        <p:spPr/>
        <p:txBody>
          <a:bodyPr/>
          <a:lstStyle/>
          <a:p>
            <a:pPr marL="0" indent="0">
              <a:buNone/>
            </a:pPr>
            <a:r>
              <a:rPr lang="en-US" dirty="0" smtClean="0"/>
              <a:t>In the Jewish revolt against Rome, Josephus and 39 of his comrades were holding out against the Romans in a cave. With defeat imminent, they decided to commit mass suicide. They arranged themselves in a circle. One man was designated as number one, and they proceeded clockwise killing every seventh man . . . </a:t>
            </a:r>
          </a:p>
          <a:p>
            <a:pPr marL="0" indent="0">
              <a:buNone/>
            </a:pPr>
            <a:endParaRPr lang="en-US" dirty="0"/>
          </a:p>
          <a:p>
            <a:pPr marL="0" indent="0">
              <a:buNone/>
            </a:pPr>
            <a:r>
              <a:rPr lang="en-US" dirty="0" smtClean="0"/>
              <a:t>Josephus figured out where to sit in order to be the last to go. When the time came, he surrendered to the Romans as the sole survivor and eventually joined the Roman side.</a:t>
            </a:r>
            <a:endParaRPr lang="en-US" dirty="0"/>
          </a:p>
        </p:txBody>
      </p:sp>
    </p:spTree>
    <p:extLst>
      <p:ext uri="{BB962C8B-B14F-4D97-AF65-F5344CB8AC3E}">
        <p14:creationId xmlns:p14="http://schemas.microsoft.com/office/powerpoint/2010/main" val="982149871"/>
      </p:ext>
    </p:extLst>
  </p:cSld>
  <p:clrMapOvr>
    <a:masterClrMapping/>
  </p:clrMapOvr>
  <p:transition xmlns:p14="http://schemas.microsoft.com/office/powerpoint/2010/mai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It’s Just a game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14252247"/>
      </p:ext>
    </p:extLst>
  </p:cSld>
  <p:clrMapOvr>
    <a:masterClrMapping/>
  </p:clrMapOvr>
  <p:transition xmlns:p14="http://schemas.microsoft.com/office/powerpoint/2010/mai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Tennis Example 1</a:t>
            </a:r>
            <a:endParaRPr lang="en-US" dirty="0"/>
          </a:p>
        </p:txBody>
      </p:sp>
      <p:sp>
        <p:nvSpPr>
          <p:cNvPr id="5" name="Content Placeholder 4"/>
          <p:cNvSpPr>
            <a:spLocks noGrp="1"/>
          </p:cNvSpPr>
          <p:nvPr>
            <p:ph idx="1"/>
          </p:nvPr>
        </p:nvSpPr>
        <p:spPr/>
        <p:txBody>
          <a:bodyPr/>
          <a:lstStyle/>
          <a:p>
            <a:pPr marL="0" indent="0">
              <a:buNone/>
            </a:pPr>
            <a:r>
              <a:rPr lang="en-US" dirty="0" smtClean="0"/>
              <a:t>In a certain tennis league, the first player to win two sets wins the match. Suppose Player A has a 55% chance of winning a set against Player B.</a:t>
            </a:r>
          </a:p>
          <a:p>
            <a:pPr marL="0" indent="0">
              <a:buNone/>
            </a:pPr>
            <a:endParaRPr lang="en-US" dirty="0" smtClean="0"/>
          </a:p>
          <a:p>
            <a:pPr marL="514350" indent="-514350">
              <a:buFont typeface="+mj-lt"/>
              <a:buAutoNum type="arabicPeriod"/>
            </a:pPr>
            <a:r>
              <a:rPr lang="en-US" dirty="0"/>
              <a:t>W</a:t>
            </a:r>
            <a:r>
              <a:rPr lang="en-US" dirty="0" smtClean="0"/>
              <a:t>hat is the probability that Player A wins the match?</a:t>
            </a:r>
          </a:p>
          <a:p>
            <a:pPr marL="514350" indent="-514350">
              <a:buFont typeface="+mj-lt"/>
              <a:buAutoNum type="arabicPeriod"/>
            </a:pPr>
            <a:r>
              <a:rPr lang="en-US" dirty="0" smtClean="0"/>
              <a:t>If these </a:t>
            </a:r>
            <a:r>
              <a:rPr lang="en-US" smtClean="0"/>
              <a:t>two </a:t>
            </a:r>
            <a:r>
              <a:rPr lang="en-US" smtClean="0"/>
              <a:t>players </a:t>
            </a:r>
            <a:r>
              <a:rPr lang="en-US" dirty="0" smtClean="0"/>
              <a:t>played many matches, what would you expect to be the average number of sets that determine a match?</a:t>
            </a:r>
            <a:endParaRPr lang="en-US" dirty="0"/>
          </a:p>
        </p:txBody>
      </p:sp>
    </p:spTree>
    <p:extLst>
      <p:ext uri="{BB962C8B-B14F-4D97-AF65-F5344CB8AC3E}">
        <p14:creationId xmlns:p14="http://schemas.microsoft.com/office/powerpoint/2010/main" val="887614566"/>
      </p:ext>
    </p:extLst>
  </p:cSld>
  <p:clrMapOvr>
    <a:masterClrMapping/>
  </p:clrMapOvr>
  <p:transition xmlns:p14="http://schemas.microsoft.com/office/powerpoint/2010/mai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Tennis Example 2</a:t>
            </a:r>
            <a:endParaRPr lang="en-US" dirty="0"/>
          </a:p>
        </p:txBody>
      </p:sp>
      <p:sp>
        <p:nvSpPr>
          <p:cNvPr id="5" name="Content Placeholder 4"/>
          <p:cNvSpPr>
            <a:spLocks noGrp="1"/>
          </p:cNvSpPr>
          <p:nvPr>
            <p:ph idx="1"/>
          </p:nvPr>
        </p:nvSpPr>
        <p:spPr/>
        <p:txBody>
          <a:bodyPr/>
          <a:lstStyle/>
          <a:p>
            <a:pPr marL="0" indent="0">
              <a:buNone/>
            </a:pPr>
            <a:r>
              <a:rPr lang="en-US" dirty="0" smtClean="0"/>
              <a:t>In tennis, each player’s score progresses from 0 to 15 to 30 to 40 to </a:t>
            </a:r>
            <a:r>
              <a:rPr lang="en-US" i="1" dirty="0" smtClean="0"/>
              <a:t>game</a:t>
            </a:r>
            <a:r>
              <a:rPr lang="en-US" dirty="0" smtClean="0"/>
              <a:t> with one catch: A score of 40-40 is called a “deuce,” and the game can only be won if a player wins by two consecutive points. Suppose that player A has a 60% chance of winning a </a:t>
            </a:r>
            <a:r>
              <a:rPr lang="en-US" b="1" dirty="0" smtClean="0"/>
              <a:t>point</a:t>
            </a:r>
            <a:r>
              <a:rPr lang="en-US" dirty="0" smtClean="0"/>
              <a:t> against Player B.</a:t>
            </a:r>
          </a:p>
          <a:p>
            <a:pPr marL="0" indent="0">
              <a:buNone/>
            </a:pPr>
            <a:endParaRPr lang="en-US" dirty="0" smtClean="0"/>
          </a:p>
          <a:p>
            <a:pPr marL="514350" indent="-514350">
              <a:buFont typeface="+mj-lt"/>
              <a:buAutoNum type="arabicPeriod"/>
            </a:pPr>
            <a:r>
              <a:rPr lang="en-US" dirty="0"/>
              <a:t>W</a:t>
            </a:r>
            <a:r>
              <a:rPr lang="en-US" dirty="0" smtClean="0"/>
              <a:t>hat is the probability that Player A wins the game?</a:t>
            </a:r>
          </a:p>
          <a:p>
            <a:pPr marL="514350" indent="-514350">
              <a:buFont typeface="+mj-lt"/>
              <a:buAutoNum type="arabicPeriod"/>
            </a:pPr>
            <a:r>
              <a:rPr lang="en-US" dirty="0" smtClean="0"/>
              <a:t>If these two player played many games, what would you expect to be the average number of points that determine a game?</a:t>
            </a:r>
            <a:endParaRPr lang="en-US" dirty="0"/>
          </a:p>
        </p:txBody>
      </p:sp>
    </p:spTree>
    <p:extLst>
      <p:ext uri="{BB962C8B-B14F-4D97-AF65-F5344CB8AC3E}">
        <p14:creationId xmlns:p14="http://schemas.microsoft.com/office/powerpoint/2010/main" val="2544352511"/>
      </p:ext>
    </p:extLst>
  </p:cSld>
  <p:clrMapOvr>
    <a:masterClrMapping/>
  </p:clrMapOvr>
  <p:transition xmlns:p14="http://schemas.microsoft.com/office/powerpoint/2010/mai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 elementary puzzle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996433270"/>
      </p:ext>
    </p:extLst>
  </p:cSld>
  <p:clrMapOvr>
    <a:masterClrMapping/>
  </p:clrMapOvr>
  <p:transition xmlns:p14="http://schemas.microsoft.com/office/powerpoint/2010/mai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1</a:t>
            </a:r>
            <a:endParaRPr lang="en-US" dirty="0"/>
          </a:p>
        </p:txBody>
      </p:sp>
      <p:pic>
        <p:nvPicPr>
          <p:cNvPr id="5" name="Picture 4" descr="Screen shot 2013-01-21 at 10.25.1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600200"/>
            <a:ext cx="6388100" cy="41656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916368020"/>
      </p:ext>
    </p:extLst>
  </p:cSld>
  <p:clrMapOvr>
    <a:masterClrMapping/>
  </p:clrMapOvr>
  <p:transition xmlns:p14="http://schemas.microsoft.com/office/powerpoint/2010/mai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Deck of Playing Cards</a:t>
            </a:r>
            <a:endParaRPr lang="en-US" dirty="0"/>
          </a:p>
        </p:txBody>
      </p:sp>
      <p:pic>
        <p:nvPicPr>
          <p:cNvPr id="5" name="Picture 4" descr="Screen shot 2013-01-21 at 8.06.0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600200"/>
            <a:ext cx="8824686" cy="4419600"/>
          </a:xfrm>
          <a:prstGeom prst="rect">
            <a:avLst/>
          </a:prstGeom>
          <a:ln>
            <a:noFill/>
          </a:ln>
          <a:effectLst>
            <a:outerShdw blurRad="292100" dist="139700" dir="2700000" algn="tl" rotWithShape="0">
              <a:srgbClr val="333333">
                <a:alpha val="65000"/>
              </a:srgbClr>
            </a:outerShdw>
          </a:effectLst>
        </p:spPr>
      </p:pic>
      <p:sp>
        <p:nvSpPr>
          <p:cNvPr id="4" name="Rectangle 3"/>
          <p:cNvSpPr/>
          <p:nvPr/>
        </p:nvSpPr>
        <p:spPr bwMode="auto">
          <a:xfrm>
            <a:off x="152400" y="1600200"/>
            <a:ext cx="685800" cy="4419600"/>
          </a:xfrm>
          <a:prstGeom prst="rect">
            <a:avLst/>
          </a:prstGeom>
          <a:solidFill>
            <a:srgbClr val="FFFF00">
              <a:alpha val="45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65047330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Turn the spade (the uppermost card) face down</a:t>
            </a:r>
            <a:endParaRPr lang="en-US" dirty="0"/>
          </a:p>
        </p:txBody>
      </p:sp>
      <p:sp>
        <p:nvSpPr>
          <p:cNvPr id="92163" name="Rectangle 3"/>
          <p:cNvSpPr>
            <a:spLocks noGrp="1" noChangeArrowheads="1"/>
          </p:cNvSpPr>
          <p:nvPr>
            <p:ph type="subTitle" idx="1"/>
          </p:nvPr>
        </p:nvSpPr>
        <p:spPr/>
        <p:txBody>
          <a:bodyPr/>
          <a:lstStyle/>
          <a:p>
            <a:endParaRPr lang="en-US"/>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Move any number of cards, one at a time, from the top of the packet to the bottom</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495310276"/>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Turn over the top two cards as one</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58272194"/>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Move any number of cards, one at a time, from the top of the packet to the bottom</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2525441203"/>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dirty="0" smtClean="0"/>
              <a:t>Turn over the top two cards as one</a:t>
            </a:r>
            <a:endParaRPr lang="en-US" dirty="0"/>
          </a:p>
        </p:txBody>
      </p:sp>
      <p:sp>
        <p:nvSpPr>
          <p:cNvPr id="92163"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2939411661"/>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TC062560589990">
  <a:themeElements>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oud skipper design 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 skipper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oud skipper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oud skipper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oud skipper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B293D44-CF12-42FB-A90A-456DFC87D2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TC062560589990</Template>
  <TotalTime>240</TotalTime>
  <Words>912</Words>
  <Application>Microsoft Macintosh PowerPoint</Application>
  <PresentationFormat>On-screen Show (4:3)</PresentationFormat>
  <Paragraphs>71</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TC062560589990</vt:lpstr>
      <vt:lpstr>Discrete Mathematics Section 1.1</vt:lpstr>
      <vt:lpstr>A Magic Trick</vt:lpstr>
      <vt:lpstr>A Deck of Playing Cards</vt:lpstr>
      <vt:lpstr>A Deck of Playing Cards</vt:lpstr>
      <vt:lpstr>Turn the spade (the uppermost card) face down</vt:lpstr>
      <vt:lpstr>Move any number of cards, one at a time, from the top of the packet to the bottom</vt:lpstr>
      <vt:lpstr>Turn over the top two cards as one</vt:lpstr>
      <vt:lpstr>Move any number of cards, one at a time, from the top of the packet to the bottom</vt:lpstr>
      <vt:lpstr>Turn over the top two cards as one</vt:lpstr>
      <vt:lpstr>Move any number of cards, one at a time, from the top of the packet to the bottom</vt:lpstr>
      <vt:lpstr>Either turn over the entire stack or do not – your choice</vt:lpstr>
      <vt:lpstr>Turn over the topmost card</vt:lpstr>
      <vt:lpstr>Turn over the top two cards as one</vt:lpstr>
      <vt:lpstr>Turn over the top three cards as one</vt:lpstr>
      <vt:lpstr>Close your eyes and say, “I do believe in magic!”</vt:lpstr>
      <vt:lpstr>The club (    ) is the only card facing the opposite way from the others!</vt:lpstr>
      <vt:lpstr>Turn the spade (the uppermost card) face down</vt:lpstr>
      <vt:lpstr>Move any number of cards, one at a time, from the top of the packet to the bottom</vt:lpstr>
      <vt:lpstr>Turn over the top two cards as one</vt:lpstr>
      <vt:lpstr>Move any number of cards, one at a time, from the top of the packet to the bottom</vt:lpstr>
      <vt:lpstr>Turn over the top two cards as one</vt:lpstr>
      <vt:lpstr>Move any number of cards, one at a time, from the top of the packet to the bottom</vt:lpstr>
      <vt:lpstr>Either turn over the entire stack or do not – your choice</vt:lpstr>
      <vt:lpstr>Turn over the topmost card</vt:lpstr>
      <vt:lpstr>Turn over the top two cards as one</vt:lpstr>
      <vt:lpstr>Turn over the top three cards as one</vt:lpstr>
      <vt:lpstr>Close your eyes and say, “I do believe in magic!”</vt:lpstr>
      <vt:lpstr>The club (    ) is the only card facing the opposite way from the others!</vt:lpstr>
      <vt:lpstr>The Ten Steps</vt:lpstr>
      <vt:lpstr>The Ten Steps</vt:lpstr>
      <vt:lpstr>A Matter of Life and Death</vt:lpstr>
      <vt:lpstr>Flavius Josephus</vt:lpstr>
      <vt:lpstr>Flavius Josephus</vt:lpstr>
      <vt:lpstr>It’s Just a game</vt:lpstr>
      <vt:lpstr>Tennis Example 1</vt:lpstr>
      <vt:lpstr>Tennis Example 2</vt:lpstr>
      <vt:lpstr>An elementary puzzle</vt:lpstr>
      <vt:lpstr>Example 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Bad News</dc:title>
  <dc:creator/>
  <cp:keywords/>
  <cp:lastModifiedBy>Lance Bryant</cp:lastModifiedBy>
  <cp:revision>14</cp:revision>
  <cp:lastPrinted>1601-01-01T00:00:00Z</cp:lastPrinted>
  <dcterms:modified xsi:type="dcterms:W3CDTF">2013-01-22T12:24:27Z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TC062560581033</vt:lpwstr>
  </property>
</Properties>
</file>